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8" r:id="rId3"/>
    <p:sldId id="276" r:id="rId4"/>
    <p:sldId id="259" r:id="rId5"/>
    <p:sldId id="266" r:id="rId6"/>
    <p:sldId id="268" r:id="rId7"/>
    <p:sldId id="270" r:id="rId8"/>
    <p:sldId id="260" r:id="rId9"/>
    <p:sldId id="261" r:id="rId10"/>
    <p:sldId id="262" r:id="rId11"/>
    <p:sldId id="263" r:id="rId12"/>
    <p:sldId id="264" r:id="rId13"/>
    <p:sldId id="265" r:id="rId14"/>
    <p:sldId id="267" r:id="rId15"/>
    <p:sldId id="277" r:id="rId16"/>
    <p:sldId id="279" r:id="rId17"/>
    <p:sldId id="278" r:id="rId18"/>
    <p:sldId id="285" r:id="rId19"/>
    <p:sldId id="272" r:id="rId20"/>
    <p:sldId id="282" r:id="rId21"/>
    <p:sldId id="274" r:id="rId22"/>
    <p:sldId id="284" r:id="rId23"/>
    <p:sldId id="275" r:id="rId24"/>
    <p:sldId id="283"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D6E3"/>
    <a:srgbClr val="012453"/>
    <a:srgbClr val="808080"/>
    <a:srgbClr val="06D8FB"/>
    <a:srgbClr val="224980"/>
    <a:srgbClr val="000000"/>
    <a:srgbClr val="CDD4DE"/>
    <a:srgbClr val="1C68D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8471" autoAdjust="0"/>
  </p:normalViewPr>
  <p:slideViewPr>
    <p:cSldViewPr>
      <p:cViewPr varScale="1">
        <p:scale>
          <a:sx n="105" d="100"/>
          <a:sy n="105" d="100"/>
        </p:scale>
        <p:origin x="-178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A56B45-66E8-476A-83F4-1761EDA7BAFE}" type="datetimeFigureOut">
              <a:rPr lang="en-US" smtClean="0"/>
              <a:pPr/>
              <a:t>3/11/2009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29AF0D-0741-4837-8749-AEFC0D19187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4</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16</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3/11/2009 5:46 PM</a:t>
            </a:fld>
            <a:endParaRPr lang="en-US"/>
          </a:p>
        </p:txBody>
      </p:sp>
      <p:sp>
        <p:nvSpPr>
          <p:cNvPr id="6" name="Footer Placeholder 5"/>
          <p:cNvSpPr>
            <a:spLocks noGrp="1"/>
          </p:cNvSpPr>
          <p:nvPr>
            <p:ph type="ftr" sz="quarter" idx="12"/>
          </p:nvPr>
        </p:nvSpPr>
        <p:spPr/>
        <p:txBody>
          <a:bodyPr/>
          <a:lstStyle/>
          <a:p>
            <a:r>
              <a:rPr lang="en-US" dirty="0" smtClean="0">
                <a:solidFill>
                  <a:srgbClr val="000000"/>
                </a:solidFill>
                <a:latin typeface="Calibri" pitchFamily="34" charset="0"/>
              </a:rPr>
              <a:t>© 2008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Calibr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Calibri" pitchFamily="34" charset="0"/>
              </a:rPr>
            </a:br>
            <a:r>
              <a:rPr lang="en-US" dirty="0" smtClean="0">
                <a:solidFill>
                  <a:srgbClr val="000000"/>
                </a:solidFill>
                <a:latin typeface="Calibri" pitchFamily="34" charset="0"/>
              </a:rPr>
              <a:t>MICROSOFT MAKES NO WARRANTIES, EXPRESS, IMPLIED OR STATUTORY, AS TO THE INFORMATION IN THIS PRESENTATION.</a:t>
            </a:r>
          </a:p>
          <a:p>
            <a:endParaRPr lang="en-US" dirty="0">
              <a:latin typeface="Calibri" pitchFamily="34" charset="0"/>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pPr/>
              <a:t>19</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21</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Smart clients are referred to as “active” because they have plumbing (WCF, for example) that can parse policy and implement WS-Trust directly. Web browsers are referred to as “passive” because they can’t typically be modified to do these things directly, so cookies, redirection, and JavaScript are used mimic the WS-Trust protocol in a browser-friendly way. </a:t>
            </a:r>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10</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13</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3/11/2009 5:46 PM</a:t>
            </a:fld>
            <a:endParaRPr lang="en-US"/>
          </a:p>
        </p:txBody>
      </p:sp>
      <p:sp>
        <p:nvSpPr>
          <p:cNvPr id="6" name="Footer Placeholder 5"/>
          <p:cNvSpPr>
            <a:spLocks noGrp="1"/>
          </p:cNvSpPr>
          <p:nvPr>
            <p:ph type="ftr" sz="quarter" idx="12"/>
          </p:nvPr>
        </p:nvSpPr>
        <p:spPr/>
        <p:txBody>
          <a:bodyPr/>
          <a:lstStyle/>
          <a:p>
            <a:r>
              <a:rPr lang="en-US" dirty="0" smtClean="0">
                <a:solidFill>
                  <a:srgbClr val="000000"/>
                </a:solidFill>
                <a:latin typeface="Calibri" pitchFamily="34" charset="0"/>
              </a:rPr>
              <a:t>© 2008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Calibr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Calibri" pitchFamily="34" charset="0"/>
              </a:rPr>
            </a:br>
            <a:r>
              <a:rPr lang="en-US" dirty="0" smtClean="0">
                <a:solidFill>
                  <a:srgbClr val="000000"/>
                </a:solidFill>
                <a:latin typeface="Calibri" pitchFamily="34" charset="0"/>
              </a:rPr>
              <a:t>MICROSOFT MAKES NO WARRANTIES, EXPRESS, IMPLIED OR STATUTORY, AS TO THE INFORMATION IN THIS PRESENTATION.</a:t>
            </a:r>
          </a:p>
          <a:p>
            <a:endParaRPr lang="en-US" dirty="0">
              <a:latin typeface="Calibri" pitchFamily="34" charset="0"/>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pPr/>
              <a:t>14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91" name="Picture 19" descr="PPP_STECH_TLE_Access_Granted"/>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074" name="Rectangle 2"/>
          <p:cNvSpPr>
            <a:spLocks noGrp="1" noChangeArrowheads="1"/>
          </p:cNvSpPr>
          <p:nvPr>
            <p:ph type="ctrTitle"/>
          </p:nvPr>
        </p:nvSpPr>
        <p:spPr>
          <a:xfrm>
            <a:off x="552450" y="4953000"/>
            <a:ext cx="8040688" cy="1066800"/>
          </a:xfrm>
        </p:spPr>
        <p:txBody>
          <a:bodyPr/>
          <a:lstStyle>
            <a:lvl1pPr algn="ctr">
              <a:defRPr sz="2800">
                <a:solidFill>
                  <a:srgbClr val="FFFFFF"/>
                </a:solidFill>
              </a:defRPr>
            </a:lvl1pPr>
          </a:lstStyle>
          <a:p>
            <a:r>
              <a:rPr lang="en-US" dirty="0" smtClean="0"/>
              <a:t>Click to edit Master title style</a:t>
            </a:r>
            <a:endParaRPr lang="en-US" dirty="0"/>
          </a:p>
        </p:txBody>
      </p:sp>
      <p:sp>
        <p:nvSpPr>
          <p:cNvPr id="3075" name="Rectangle 3"/>
          <p:cNvSpPr>
            <a:spLocks noGrp="1" noChangeArrowheads="1"/>
          </p:cNvSpPr>
          <p:nvPr>
            <p:ph type="subTitle" idx="1"/>
          </p:nvPr>
        </p:nvSpPr>
        <p:spPr>
          <a:xfrm>
            <a:off x="1089025" y="6083300"/>
            <a:ext cx="6965950" cy="469900"/>
          </a:xfrm>
        </p:spPr>
        <p:txBody>
          <a:bodyPr/>
          <a:lstStyle>
            <a:lvl1pPr marL="0" indent="0" algn="ctr">
              <a:buFontTx/>
              <a:buNone/>
              <a:defRPr>
                <a:solidFill>
                  <a:srgbClr val="FFFFFF"/>
                </a:solidFill>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p:txBody>
          <a:bodyPr/>
          <a:lstStyle>
            <a:lvl1pPr>
              <a:defRPr>
                <a:solidFill>
                  <a:srgbClr val="FFFFFF"/>
                </a:solidFill>
              </a:defRPr>
            </a:lvl1pPr>
          </a:lstStyle>
          <a:p>
            <a:endParaRPr lang="en-US"/>
          </a:p>
        </p:txBody>
      </p:sp>
      <p:sp>
        <p:nvSpPr>
          <p:cNvPr id="3077" name="Rectangle 5"/>
          <p:cNvSpPr>
            <a:spLocks noGrp="1" noChangeArrowheads="1"/>
          </p:cNvSpPr>
          <p:nvPr>
            <p:ph type="ftr" sz="quarter" idx="3"/>
          </p:nvPr>
        </p:nvSpPr>
        <p:spPr/>
        <p:txBody>
          <a:bodyPr/>
          <a:lstStyle>
            <a:lvl1pPr>
              <a:defRPr>
                <a:solidFill>
                  <a:srgbClr val="FFFFFF"/>
                </a:solidFill>
              </a:defRPr>
            </a:lvl1pPr>
          </a:lstStyle>
          <a:p>
            <a:endParaRPr lang="en-US"/>
          </a:p>
        </p:txBody>
      </p:sp>
      <p:sp>
        <p:nvSpPr>
          <p:cNvPr id="3078" name="Rectangle 6"/>
          <p:cNvSpPr>
            <a:spLocks noGrp="1" noChangeArrowheads="1"/>
          </p:cNvSpPr>
          <p:nvPr>
            <p:ph type="sldNum" sz="quarter" idx="4"/>
          </p:nvPr>
        </p:nvSpPr>
        <p:spPr/>
        <p:txBody>
          <a:bodyPr/>
          <a:lstStyle>
            <a:lvl1pPr>
              <a:defRPr>
                <a:solidFill>
                  <a:srgbClr val="FFFFFF"/>
                </a:solidFill>
              </a:defRPr>
            </a:lvl1pPr>
          </a:lstStyle>
          <a:p>
            <a:fld id="{0D729F2E-A19C-4256-8D30-2BDDEAF00A9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11811F-7690-4147-B44A-1EC41F7F94F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52599" y="4406900"/>
            <a:ext cx="6742113" cy="1362075"/>
          </a:xfrm>
        </p:spPr>
        <p:txBody>
          <a:bodyPr anchor="t"/>
          <a:lstStyle>
            <a:lvl1pPr algn="l">
              <a:defRPr sz="4000" b="1" cap="all">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752599" y="2906713"/>
            <a:ext cx="674211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2533B8A-C168-4B9A-A295-461AE520601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00188" y="1465263"/>
            <a:ext cx="36576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10188" y="1465263"/>
            <a:ext cx="36576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D80FD73-3642-4E55-8AD3-4C58A7B04CC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412BC29-9B50-45A9-8FE8-3DD0B09BA8C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DAD222F-7B87-4E07-B76A-1F69FD91462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1868E69-2D12-48E3-9C03-5BEE46E9E0F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F59BF3-5E75-4BAF-9308-6BD65DDC613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19938" y="158750"/>
            <a:ext cx="1871662" cy="62944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00188" y="158750"/>
            <a:ext cx="5467350" cy="6294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3FAF4F2-5CB6-42C1-ADBC-0EEAD5F3A77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69" name="Picture 45" descr="PPP_STECH_TXT_Access_Granted"/>
          <p:cNvPicPr>
            <a:picLocks noChangeAspect="1" noChangeArrowheads="1"/>
          </p:cNvPicPr>
          <p:nvPr/>
        </p:nvPicPr>
        <p:blipFill>
          <a:blip r:embed="rId11"/>
          <a:srcRect/>
          <a:stretch>
            <a:fillRect/>
          </a:stretch>
        </p:blipFill>
        <p:spPr bwMode="auto">
          <a:xfrm>
            <a:off x="0" y="0"/>
            <a:ext cx="9144000" cy="6858000"/>
          </a:xfrm>
          <a:prstGeom prst="rect">
            <a:avLst/>
          </a:prstGeom>
          <a:solidFill>
            <a:srgbClr val="C8D6E3"/>
          </a:solidFill>
          <a:ln w="9525">
            <a:noFill/>
            <a:miter lim="800000"/>
            <a:headEnd/>
            <a:tailEnd/>
          </a:ln>
        </p:spPr>
      </p:pic>
      <p:sp>
        <p:nvSpPr>
          <p:cNvPr id="1026" name="Rectangle 2"/>
          <p:cNvSpPr>
            <a:spLocks noGrp="1" noChangeArrowheads="1"/>
          </p:cNvSpPr>
          <p:nvPr>
            <p:ph type="title"/>
          </p:nvPr>
        </p:nvSpPr>
        <p:spPr bwMode="auto">
          <a:xfrm>
            <a:off x="1600200" y="158750"/>
            <a:ext cx="7391400" cy="9509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752600" y="1465263"/>
            <a:ext cx="7215188" cy="4987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3" name="Rectangle 9"/>
          <p:cNvSpPr>
            <a:spLocks noGrp="1" noChangeArrowheads="1"/>
          </p:cNvSpPr>
          <p:nvPr>
            <p:ph type="dt" sz="half" idx="2"/>
          </p:nvPr>
        </p:nvSpPr>
        <p:spPr bwMode="auto">
          <a:xfrm>
            <a:off x="76200" y="65532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F1F6F9"/>
                </a:solidFill>
              </a:defRPr>
            </a:lvl1pPr>
          </a:lstStyle>
          <a:p>
            <a:endParaRPr lang="en-US"/>
          </a:p>
        </p:txBody>
      </p:sp>
      <p:sp>
        <p:nvSpPr>
          <p:cNvPr id="1034" name="Rectangle 10"/>
          <p:cNvSpPr>
            <a:spLocks noGrp="1" noChangeArrowheads="1"/>
          </p:cNvSpPr>
          <p:nvPr>
            <p:ph type="ftr" sz="quarter" idx="3"/>
          </p:nvPr>
        </p:nvSpPr>
        <p:spPr bwMode="auto">
          <a:xfrm>
            <a:off x="3124200" y="6553200"/>
            <a:ext cx="289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rgbClr val="000000"/>
                </a:solidFill>
              </a:defRPr>
            </a:lvl1pPr>
          </a:lstStyle>
          <a:p>
            <a:endParaRPr lang="en-US"/>
          </a:p>
        </p:txBody>
      </p:sp>
      <p:sp>
        <p:nvSpPr>
          <p:cNvPr id="1035" name="Rectangle 11"/>
          <p:cNvSpPr>
            <a:spLocks noGrp="1" noChangeArrowheads="1"/>
          </p:cNvSpPr>
          <p:nvPr>
            <p:ph type="sldNum" sz="quarter" idx="4"/>
          </p:nvPr>
        </p:nvSpPr>
        <p:spPr bwMode="auto">
          <a:xfrm>
            <a:off x="7010400" y="65532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000000"/>
                </a:solidFill>
              </a:defRPr>
            </a:lvl1pPr>
          </a:lstStyle>
          <a:p>
            <a:fld id="{55BF06D3-16AC-4940-B07E-E79ADD2BFD1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7" r:id="rId7"/>
    <p:sldLayoutId id="2147483658" r:id="rId8"/>
    <p:sldLayoutId id="2147483659" r:id="rId9"/>
  </p:sldLayoutIdLst>
  <p:txStyles>
    <p:titleStyle>
      <a:lvl1pPr algn="l" rtl="0" eaLnBrk="1" fontAlgn="base" hangingPunct="1">
        <a:spcBef>
          <a:spcPct val="0"/>
        </a:spcBef>
        <a:spcAft>
          <a:spcPct val="0"/>
        </a:spcAft>
        <a:defRPr sz="3200">
          <a:solidFill>
            <a:srgbClr val="F1F6F9"/>
          </a:solidFill>
          <a:latin typeface="+mj-lt"/>
          <a:ea typeface="+mj-ea"/>
          <a:cs typeface="+mj-cs"/>
        </a:defRPr>
      </a:lvl1pPr>
      <a:lvl2pPr algn="l" rtl="0" eaLnBrk="1" fontAlgn="base" hangingPunct="1">
        <a:spcBef>
          <a:spcPct val="0"/>
        </a:spcBef>
        <a:spcAft>
          <a:spcPct val="0"/>
        </a:spcAft>
        <a:defRPr sz="3200">
          <a:solidFill>
            <a:srgbClr val="F1F6F9"/>
          </a:solidFill>
          <a:latin typeface="Arial" charset="0"/>
        </a:defRPr>
      </a:lvl2pPr>
      <a:lvl3pPr algn="l" rtl="0" eaLnBrk="1" fontAlgn="base" hangingPunct="1">
        <a:spcBef>
          <a:spcPct val="0"/>
        </a:spcBef>
        <a:spcAft>
          <a:spcPct val="0"/>
        </a:spcAft>
        <a:defRPr sz="3200">
          <a:solidFill>
            <a:srgbClr val="F1F6F9"/>
          </a:solidFill>
          <a:latin typeface="Arial" charset="0"/>
        </a:defRPr>
      </a:lvl3pPr>
      <a:lvl4pPr algn="l" rtl="0" eaLnBrk="1" fontAlgn="base" hangingPunct="1">
        <a:spcBef>
          <a:spcPct val="0"/>
        </a:spcBef>
        <a:spcAft>
          <a:spcPct val="0"/>
        </a:spcAft>
        <a:defRPr sz="3200">
          <a:solidFill>
            <a:srgbClr val="F1F6F9"/>
          </a:solidFill>
          <a:latin typeface="Arial" charset="0"/>
        </a:defRPr>
      </a:lvl4pPr>
      <a:lvl5pPr algn="l" rtl="0" eaLnBrk="1" fontAlgn="base" hangingPunct="1">
        <a:spcBef>
          <a:spcPct val="0"/>
        </a:spcBef>
        <a:spcAft>
          <a:spcPct val="0"/>
        </a:spcAft>
        <a:defRPr sz="3200">
          <a:solidFill>
            <a:srgbClr val="F1F6F9"/>
          </a:solidFill>
          <a:latin typeface="Arial" charset="0"/>
        </a:defRPr>
      </a:lvl5pPr>
      <a:lvl6pPr marL="457200" algn="l" rtl="0" eaLnBrk="1" fontAlgn="base" hangingPunct="1">
        <a:spcBef>
          <a:spcPct val="0"/>
        </a:spcBef>
        <a:spcAft>
          <a:spcPct val="0"/>
        </a:spcAft>
        <a:defRPr sz="3200">
          <a:solidFill>
            <a:srgbClr val="F1F6F9"/>
          </a:solidFill>
          <a:latin typeface="Arial" charset="0"/>
        </a:defRPr>
      </a:lvl6pPr>
      <a:lvl7pPr marL="914400" algn="l" rtl="0" eaLnBrk="1" fontAlgn="base" hangingPunct="1">
        <a:spcBef>
          <a:spcPct val="0"/>
        </a:spcBef>
        <a:spcAft>
          <a:spcPct val="0"/>
        </a:spcAft>
        <a:defRPr sz="3200">
          <a:solidFill>
            <a:srgbClr val="F1F6F9"/>
          </a:solidFill>
          <a:latin typeface="Arial" charset="0"/>
        </a:defRPr>
      </a:lvl7pPr>
      <a:lvl8pPr marL="1371600" algn="l" rtl="0" eaLnBrk="1" fontAlgn="base" hangingPunct="1">
        <a:spcBef>
          <a:spcPct val="0"/>
        </a:spcBef>
        <a:spcAft>
          <a:spcPct val="0"/>
        </a:spcAft>
        <a:defRPr sz="3200">
          <a:solidFill>
            <a:srgbClr val="F1F6F9"/>
          </a:solidFill>
          <a:latin typeface="Arial" charset="0"/>
        </a:defRPr>
      </a:lvl8pPr>
      <a:lvl9pPr marL="1828800" algn="l" rtl="0" eaLnBrk="1" fontAlgn="base" hangingPunct="1">
        <a:spcBef>
          <a:spcPct val="0"/>
        </a:spcBef>
        <a:spcAft>
          <a:spcPct val="0"/>
        </a:spcAft>
        <a:defRPr sz="3200">
          <a:solidFill>
            <a:srgbClr val="F1F6F9"/>
          </a:solidFill>
          <a:latin typeface="Arial" charset="0"/>
        </a:defRPr>
      </a:lvl9pPr>
    </p:titleStyle>
    <p:bodyStyle>
      <a:lvl1pPr marL="342900" indent="-342900" algn="l" rtl="0" eaLnBrk="1" fontAlgn="base" hangingPunct="1">
        <a:spcBef>
          <a:spcPct val="20000"/>
        </a:spcBef>
        <a:spcAft>
          <a:spcPct val="0"/>
        </a:spcAft>
        <a:buChar char="•"/>
        <a:defRPr sz="2000">
          <a:solidFill>
            <a:srgbClr val="000000"/>
          </a:solidFill>
          <a:latin typeface="+mn-lt"/>
          <a:ea typeface="+mn-ea"/>
          <a:cs typeface="+mn-cs"/>
        </a:defRPr>
      </a:lvl1pPr>
      <a:lvl2pPr marL="742950" indent="-285750" algn="l" rtl="0" eaLnBrk="1" fontAlgn="base" hangingPunct="1">
        <a:spcBef>
          <a:spcPct val="20000"/>
        </a:spcBef>
        <a:spcAft>
          <a:spcPct val="0"/>
        </a:spcAft>
        <a:buChar char="–"/>
        <a:defRPr>
          <a:solidFill>
            <a:srgbClr val="000000"/>
          </a:solidFill>
          <a:latin typeface="+mn-lt"/>
        </a:defRPr>
      </a:lvl2pPr>
      <a:lvl3pPr marL="1143000" indent="-228600" algn="l" rtl="0" eaLnBrk="1" fontAlgn="base" hangingPunct="1">
        <a:spcBef>
          <a:spcPct val="20000"/>
        </a:spcBef>
        <a:spcAft>
          <a:spcPct val="0"/>
        </a:spcAft>
        <a:buChar char="•"/>
        <a:defRPr sz="1600">
          <a:solidFill>
            <a:srgbClr val="000000"/>
          </a:solidFill>
          <a:latin typeface="+mn-lt"/>
        </a:defRPr>
      </a:lvl3pPr>
      <a:lvl4pPr marL="1600200" indent="-228600" algn="l" rtl="0" eaLnBrk="1" fontAlgn="base" hangingPunct="1">
        <a:spcBef>
          <a:spcPct val="20000"/>
        </a:spcBef>
        <a:spcAft>
          <a:spcPct val="0"/>
        </a:spcAft>
        <a:buChar char="–"/>
        <a:defRPr sz="1400">
          <a:solidFill>
            <a:srgbClr val="000000"/>
          </a:solidFill>
          <a:latin typeface="+mn-lt"/>
        </a:defRPr>
      </a:lvl4pPr>
      <a:lvl5pPr marL="2057400" indent="-228600" algn="l" rtl="0" eaLnBrk="1" fontAlgn="base" hangingPunct="1">
        <a:spcBef>
          <a:spcPct val="20000"/>
        </a:spcBef>
        <a:spcAft>
          <a:spcPct val="0"/>
        </a:spcAft>
        <a:buChar char="»"/>
        <a:defRPr sz="1400">
          <a:solidFill>
            <a:srgbClr val="000000"/>
          </a:solidFill>
          <a:latin typeface="+mn-lt"/>
        </a:defRPr>
      </a:lvl5pPr>
      <a:lvl6pPr marL="2514600" indent="-228600" algn="l" rtl="0" eaLnBrk="1" fontAlgn="base" hangingPunct="1">
        <a:spcBef>
          <a:spcPct val="20000"/>
        </a:spcBef>
        <a:spcAft>
          <a:spcPct val="0"/>
        </a:spcAft>
        <a:buChar char="»"/>
        <a:defRPr sz="1400">
          <a:solidFill>
            <a:srgbClr val="000000"/>
          </a:solidFill>
          <a:latin typeface="+mn-lt"/>
        </a:defRPr>
      </a:lvl6pPr>
      <a:lvl7pPr marL="2971800" indent="-228600" algn="l" rtl="0" eaLnBrk="1" fontAlgn="base" hangingPunct="1">
        <a:spcBef>
          <a:spcPct val="20000"/>
        </a:spcBef>
        <a:spcAft>
          <a:spcPct val="0"/>
        </a:spcAft>
        <a:buChar char="»"/>
        <a:defRPr sz="1400">
          <a:solidFill>
            <a:srgbClr val="000000"/>
          </a:solidFill>
          <a:latin typeface="+mn-lt"/>
        </a:defRPr>
      </a:lvl7pPr>
      <a:lvl8pPr marL="3429000" indent="-228600" algn="l" rtl="0" eaLnBrk="1" fontAlgn="base" hangingPunct="1">
        <a:spcBef>
          <a:spcPct val="20000"/>
        </a:spcBef>
        <a:spcAft>
          <a:spcPct val="0"/>
        </a:spcAft>
        <a:buChar char="»"/>
        <a:defRPr sz="1400">
          <a:solidFill>
            <a:srgbClr val="000000"/>
          </a:solidFill>
          <a:latin typeface="+mn-lt"/>
        </a:defRPr>
      </a:lvl8pPr>
      <a:lvl9pPr marL="3886200" indent="-228600" algn="l" rtl="0" eaLnBrk="1" fontAlgn="base" hangingPunct="1">
        <a:spcBef>
          <a:spcPct val="20000"/>
        </a:spcBef>
        <a:spcAft>
          <a:spcPct val="0"/>
        </a:spcAft>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channel9.msdn.com/pdc2008"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jimlavin.net/blog" TargetMode="External"/><Relationship Id="rId2" Type="http://schemas.openxmlformats.org/officeDocument/2006/relationships/hyperlink" Target="mailto:jlavin@jimlavin.net" TargetMode="External"/><Relationship Id="rId1" Type="http://schemas.openxmlformats.org/officeDocument/2006/relationships/slideLayout" Target="../slideLayouts/slideLayout2.xml"/><Relationship Id="rId4" Type="http://schemas.openxmlformats.org/officeDocument/2006/relationships/hyperlink" Target="http://twitter.com/jimlavi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sz="2800" smtClean="0"/>
              <a:t>Securing You</a:t>
            </a:r>
            <a:r>
              <a:rPr lang="en-US" sz="2800" dirty="0" smtClean="0"/>
              <a:t>r</a:t>
            </a:r>
            <a:r>
              <a:rPr sz="2800" smtClean="0"/>
              <a:t> Applications </a:t>
            </a:r>
            <a:br>
              <a:rPr sz="2800" smtClean="0"/>
            </a:br>
            <a:r>
              <a:rPr sz="2800" smtClean="0"/>
              <a:t>and Web Services with the </a:t>
            </a:r>
            <a:br>
              <a:rPr sz="2800" smtClean="0"/>
            </a:br>
            <a:r>
              <a:rPr sz="2800" smtClean="0"/>
              <a:t>Geneva Framework</a:t>
            </a:r>
            <a:endParaRPr lang="en-US" sz="2800" dirty="0"/>
          </a:p>
        </p:txBody>
      </p:sp>
      <p:sp>
        <p:nvSpPr>
          <p:cNvPr id="5" name="Subtitle 4"/>
          <p:cNvSpPr>
            <a:spLocks noGrp="1"/>
          </p:cNvSpPr>
          <p:nvPr>
            <p:ph type="subTitle" idx="1"/>
          </p:nvPr>
        </p:nvSpPr>
        <p:spPr/>
        <p:txBody>
          <a:bodyPr/>
          <a:lstStyle/>
          <a:p>
            <a:r>
              <a:rPr lang="en-US" dirty="0" smtClean="0"/>
              <a:t>Jim Lavin</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Role Of Security Token Services</a:t>
            </a:r>
            <a:endParaRPr lang="en-US" dirty="0"/>
          </a:p>
        </p:txBody>
      </p:sp>
      <p:sp>
        <p:nvSpPr>
          <p:cNvPr id="2" name="Text Placeholder 1"/>
          <p:cNvSpPr>
            <a:spLocks noGrp="1"/>
          </p:cNvSpPr>
          <p:nvPr>
            <p:ph idx="1"/>
          </p:nvPr>
        </p:nvSpPr>
        <p:spPr/>
        <p:txBody>
          <a:bodyPr/>
          <a:lstStyle/>
          <a:p>
            <a:r>
              <a:rPr lang="en-US" dirty="0" smtClean="0"/>
              <a:t>Key to flexibility in model:  Externalize authentication to an STS</a:t>
            </a:r>
          </a:p>
          <a:p>
            <a:r>
              <a:rPr lang="en-US" dirty="0" smtClean="0"/>
              <a:t>STS takes care of</a:t>
            </a:r>
          </a:p>
          <a:p>
            <a:pPr lvl="1"/>
            <a:r>
              <a:rPr lang="en-US" dirty="0" smtClean="0"/>
              <a:t>How to authenticate user</a:t>
            </a:r>
          </a:p>
          <a:p>
            <a:pPr lvl="1"/>
            <a:r>
              <a:rPr lang="en-US" dirty="0" smtClean="0"/>
              <a:t>Where to source claim values about user</a:t>
            </a:r>
          </a:p>
          <a:p>
            <a:pPr lvl="1"/>
            <a:r>
              <a:rPr lang="en-US" dirty="0" smtClean="0"/>
              <a:t>Emitting specific types, formats and values of claims to satisfy a specific application</a:t>
            </a:r>
          </a:p>
          <a:p>
            <a:r>
              <a:rPr lang="en-US" dirty="0" smtClean="0"/>
              <a:t>Active and Passive STS</a:t>
            </a:r>
          </a:p>
          <a:p>
            <a:pPr lvl="1"/>
            <a:r>
              <a:rPr lang="en-US" dirty="0" smtClean="0"/>
              <a:t>Passive STS used by clients that do not have capability to interact with the STS directly; HTML, ASP.NET</a:t>
            </a:r>
          </a:p>
          <a:p>
            <a:pPr lvl="1"/>
            <a:r>
              <a:rPr lang="en-US" dirty="0" smtClean="0"/>
              <a:t>Active STS used mainly by smart clients; </a:t>
            </a:r>
            <a:r>
              <a:rPr lang="en-US" dirty="0" err="1" smtClean="0"/>
              <a:t>WinForm</a:t>
            </a:r>
            <a:r>
              <a:rPr lang="en-US" dirty="0" smtClean="0"/>
              <a:t>, WPF, WCF, etc.</a:t>
            </a:r>
          </a:p>
          <a:p>
            <a:r>
              <a:rPr lang="en-US" dirty="0" smtClean="0"/>
              <a:t>Allows application logic to be driven by claims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Building a Passive STS</a:t>
            </a:r>
            <a:endParaRPr lang="en-US" dirty="0"/>
          </a:p>
        </p:txBody>
      </p:sp>
      <p:sp>
        <p:nvSpPr>
          <p:cNvPr id="2" name="Text Placeholder 1"/>
          <p:cNvSpPr>
            <a:spLocks noGrp="1"/>
          </p:cNvSpPr>
          <p:nvPr>
            <p:ph idx="1"/>
          </p:nvPr>
        </p:nvSpPr>
        <p:spPr/>
        <p:txBody>
          <a:bodyPr/>
          <a:lstStyle/>
          <a:p>
            <a:r>
              <a:rPr lang="en-US" smtClean="0"/>
              <a:t>Steps</a:t>
            </a:r>
          </a:p>
          <a:p>
            <a:pPr lvl="1"/>
            <a:r>
              <a:rPr lang="en-US" smtClean="0"/>
              <a:t>Create an implementation class derived from SecurityTokenService</a:t>
            </a:r>
          </a:p>
          <a:p>
            <a:pPr lvl="1"/>
            <a:r>
              <a:rPr lang="en-US" smtClean="0"/>
              <a:t>Create an implementation class derived from SecurityTokenServiceConfiguration</a:t>
            </a:r>
          </a:p>
          <a:p>
            <a:pPr lvl="1"/>
            <a:r>
              <a:rPr lang="en-US" smtClean="0"/>
              <a:t>Add a FederatedPassiveTokenService server object to the default.aspx </a:t>
            </a:r>
          </a:p>
          <a:p>
            <a:pPr lvl="1"/>
            <a:r>
              <a:rPr lang="en-US" smtClean="0"/>
              <a:t>Configure authentication method</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599" y="4406900"/>
            <a:ext cx="6742113" cy="1362075"/>
          </a:xfrm>
        </p:spPr>
        <p:txBody>
          <a:bodyPr/>
          <a:lstStyle/>
          <a:p>
            <a:r>
              <a:rPr smtClean="0"/>
              <a:t>Building a Passive STS</a:t>
            </a:r>
            <a:endParaRPr lang="en-US" dirty="0"/>
          </a:p>
        </p:txBody>
      </p:sp>
      <p:sp>
        <p:nvSpPr>
          <p:cNvPr id="6" name="Text Placeholder 5"/>
          <p:cNvSpPr>
            <a:spLocks noGrp="1"/>
          </p:cNvSpPr>
          <p:nvPr>
            <p:ph type="body" idx="1"/>
          </p:nvPr>
        </p:nvSpPr>
        <p:spPr>
          <a:xfrm>
            <a:off x="1752599" y="2906713"/>
            <a:ext cx="6742113" cy="1500187"/>
          </a:xfrm>
        </p:spPr>
        <p:txBody>
          <a:bodyPr/>
          <a:lstStyle/>
          <a:p>
            <a:r>
              <a:rPr smtClean="0"/>
              <a:t>Demo</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Securing an ASP.NET Application</a:t>
            </a:r>
            <a:endParaRPr lang="en-US" dirty="0"/>
          </a:p>
        </p:txBody>
      </p:sp>
      <p:sp>
        <p:nvSpPr>
          <p:cNvPr id="6" name="Text Placeholder 5"/>
          <p:cNvSpPr>
            <a:spLocks noGrp="1"/>
          </p:cNvSpPr>
          <p:nvPr>
            <p:ph idx="1"/>
          </p:nvPr>
        </p:nvSpPr>
        <p:spPr/>
        <p:txBody>
          <a:bodyPr/>
          <a:lstStyle/>
          <a:p>
            <a:r>
              <a:rPr lang="en-US" dirty="0" smtClean="0"/>
              <a:t>Steps</a:t>
            </a:r>
          </a:p>
          <a:p>
            <a:pPr lvl="1"/>
            <a:r>
              <a:rPr lang="en-US" dirty="0" smtClean="0"/>
              <a:t>Add Assemblies and HTTP Modules to </a:t>
            </a:r>
            <a:r>
              <a:rPr lang="en-US" dirty="0" err="1" smtClean="0"/>
              <a:t>web.config</a:t>
            </a:r>
            <a:endParaRPr lang="en-US" dirty="0" smtClean="0"/>
          </a:p>
          <a:p>
            <a:pPr lvl="1"/>
            <a:r>
              <a:rPr lang="en-US" dirty="0" smtClean="0"/>
              <a:t>Switch to anonymous authentication</a:t>
            </a:r>
          </a:p>
          <a:p>
            <a:pPr lvl="1"/>
            <a:r>
              <a:rPr lang="en-US" dirty="0" smtClean="0"/>
              <a:t>Create metadata to establish trust</a:t>
            </a:r>
          </a:p>
          <a:p>
            <a:pPr lvl="1"/>
            <a:r>
              <a:rPr lang="en-US" dirty="0" smtClean="0"/>
              <a:t>Turn on Passive Redirection</a:t>
            </a:r>
          </a:p>
          <a:p>
            <a:pPr lvl="1"/>
            <a:r>
              <a:rPr lang="en-US" dirty="0" smtClean="0"/>
              <a:t>User redirected, authenticated, returns claims</a:t>
            </a:r>
          </a:p>
          <a:p>
            <a:r>
              <a:rPr lang="en-US" dirty="0" smtClean="0"/>
              <a:t>Benefit</a:t>
            </a:r>
          </a:p>
          <a:p>
            <a:pPr lvl="1"/>
            <a:r>
              <a:rPr lang="en-US" dirty="0" smtClean="0"/>
              <a:t>No code change:  works with </a:t>
            </a:r>
            <a:r>
              <a:rPr lang="en-US" dirty="0" err="1" smtClean="0"/>
              <a:t>.Net</a:t>
            </a:r>
            <a:r>
              <a:rPr lang="en-US" dirty="0" smtClean="0"/>
              <a:t> </a:t>
            </a:r>
            <a:br>
              <a:rPr lang="en-US" dirty="0" smtClean="0"/>
            </a:br>
            <a:r>
              <a:rPr lang="en-US" dirty="0" smtClean="0"/>
              <a:t>role-based security</a:t>
            </a:r>
          </a:p>
          <a:p>
            <a:pPr lvl="1"/>
            <a:r>
              <a:rPr lang="en-US" dirty="0" smtClean="0"/>
              <a:t>Flexibility:  STS admin decides how to authenticate user and retrieve role data</a:t>
            </a: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Get</a:t>
            </a:r>
            <a:r>
              <a:rPr lang="en-US" dirty="0" smtClean="0"/>
              <a:t>ting</a:t>
            </a:r>
            <a:r>
              <a:rPr smtClean="0"/>
              <a:t> Information About User</a:t>
            </a:r>
            <a:endParaRPr lang="en-US" dirty="0">
              <a:solidFill>
                <a:schemeClr val="accent1"/>
              </a:solidFill>
            </a:endParaRPr>
          </a:p>
        </p:txBody>
      </p:sp>
      <p:sp>
        <p:nvSpPr>
          <p:cNvPr id="3" name="Text Placeholder 2"/>
          <p:cNvSpPr>
            <a:spLocks noGrp="1"/>
          </p:cNvSpPr>
          <p:nvPr>
            <p:ph idx="1"/>
          </p:nvPr>
        </p:nvSpPr>
        <p:spPr/>
        <p:txBody>
          <a:bodyPr>
            <a:normAutofit/>
          </a:bodyPr>
          <a:lstStyle/>
          <a:p>
            <a:r>
              <a:rPr lang="en-US" dirty="0" smtClean="0"/>
              <a:t>Steps</a:t>
            </a:r>
          </a:p>
          <a:p>
            <a:pPr lvl="1"/>
            <a:r>
              <a:rPr lang="en-US" dirty="0" smtClean="0"/>
              <a:t>Write code to read claims using </a:t>
            </a:r>
            <a:r>
              <a:rPr lang="en-US" dirty="0" err="1" smtClean="0"/>
              <a:t>IClaimsPrincipal</a:t>
            </a:r>
            <a:r>
              <a:rPr lang="en-US" dirty="0" smtClean="0"/>
              <a:t>, </a:t>
            </a:r>
            <a:r>
              <a:rPr lang="en-US" dirty="0" err="1" smtClean="0"/>
              <a:t>IClaimsIdentity</a:t>
            </a:r>
            <a:endParaRPr lang="en-US" dirty="0" smtClean="0"/>
          </a:p>
          <a:p>
            <a:r>
              <a:rPr lang="en-US" dirty="0" smtClean="0"/>
              <a:t>Benefits</a:t>
            </a:r>
          </a:p>
          <a:p>
            <a:pPr lvl="1"/>
            <a:r>
              <a:rPr lang="en-US" dirty="0" smtClean="0"/>
              <a:t>Easy to get user information</a:t>
            </a:r>
          </a:p>
          <a:p>
            <a:pPr lvl="1"/>
            <a:r>
              <a:rPr lang="en-US" dirty="0" smtClean="0"/>
              <a:t>No directory lookup necessary in application</a:t>
            </a:r>
          </a:p>
          <a:p>
            <a:pPr lvl="1"/>
            <a:r>
              <a:rPr lang="en-US" dirty="0" smtClean="0"/>
              <a:t>STS admin decides where to get information about user</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599" y="4406900"/>
            <a:ext cx="6742113" cy="1362075"/>
          </a:xfrm>
        </p:spPr>
        <p:txBody>
          <a:bodyPr/>
          <a:lstStyle/>
          <a:p>
            <a:r>
              <a:rPr lang="en-US" dirty="0" smtClean="0"/>
              <a:t>Securing an ASP.NET Application</a:t>
            </a:r>
            <a:endParaRPr lang="en-US" dirty="0"/>
          </a:p>
        </p:txBody>
      </p:sp>
      <p:sp>
        <p:nvSpPr>
          <p:cNvPr id="6" name="Text Placeholder 5"/>
          <p:cNvSpPr>
            <a:spLocks noGrp="1"/>
          </p:cNvSpPr>
          <p:nvPr>
            <p:ph type="body" idx="1"/>
          </p:nvPr>
        </p:nvSpPr>
        <p:spPr>
          <a:xfrm>
            <a:off x="1752599" y="2906713"/>
            <a:ext cx="6742113" cy="1500187"/>
          </a:xfrm>
        </p:spPr>
        <p:txBody>
          <a:bodyPr/>
          <a:lstStyle/>
          <a:p>
            <a:r>
              <a:rPr smtClean="0"/>
              <a:t>Demo</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Securing an WCF Service</a:t>
            </a:r>
            <a:endParaRPr lang="en-US" dirty="0"/>
          </a:p>
        </p:txBody>
      </p:sp>
      <p:sp>
        <p:nvSpPr>
          <p:cNvPr id="6" name="Text Placeholder 5"/>
          <p:cNvSpPr>
            <a:spLocks noGrp="1"/>
          </p:cNvSpPr>
          <p:nvPr>
            <p:ph idx="1"/>
          </p:nvPr>
        </p:nvSpPr>
        <p:spPr/>
        <p:txBody>
          <a:bodyPr/>
          <a:lstStyle/>
          <a:p>
            <a:r>
              <a:rPr lang="en-US" dirty="0" smtClean="0"/>
              <a:t>Steps</a:t>
            </a:r>
          </a:p>
          <a:p>
            <a:pPr lvl="1"/>
            <a:r>
              <a:rPr lang="en-US" dirty="0" smtClean="0"/>
              <a:t>Add Assemblies to project</a:t>
            </a:r>
          </a:p>
          <a:p>
            <a:pPr lvl="1"/>
            <a:r>
              <a:rPr lang="en-US" dirty="0" smtClean="0"/>
              <a:t>Implement a class derived form </a:t>
            </a:r>
            <a:r>
              <a:rPr lang="en-US" dirty="0" err="1" smtClean="0"/>
              <a:t>ServiceHostFactory</a:t>
            </a:r>
            <a:endParaRPr lang="en-US" dirty="0" smtClean="0"/>
          </a:p>
          <a:p>
            <a:pPr lvl="1"/>
            <a:r>
              <a:rPr lang="en-US" dirty="0" smtClean="0"/>
              <a:t>Implement a class derived from </a:t>
            </a:r>
            <a:r>
              <a:rPr lang="en-US" dirty="0" err="1" smtClean="0"/>
              <a:t>IssuerNameRegistry</a:t>
            </a:r>
            <a:endParaRPr lang="en-US" dirty="0" smtClean="0"/>
          </a:p>
          <a:p>
            <a:pPr lvl="1"/>
            <a:r>
              <a:rPr lang="en-US" dirty="0" smtClean="0"/>
              <a:t>Implement a class derived from </a:t>
            </a:r>
            <a:r>
              <a:rPr lang="en-US" dirty="0" err="1" smtClean="0"/>
              <a:t>IdentityModelServiceAuthorizationManager</a:t>
            </a:r>
            <a:endParaRPr lang="en-US" dirty="0" smtClean="0"/>
          </a:p>
          <a:p>
            <a:pPr lvl="1"/>
            <a:r>
              <a:rPr lang="en-US" dirty="0" smtClean="0"/>
              <a:t>Create metadata to establish trust</a:t>
            </a:r>
          </a:p>
          <a:p>
            <a:pPr lvl="1"/>
            <a:r>
              <a:rPr lang="en-US" dirty="0" smtClean="0"/>
              <a:t>Modify the .SVC to use the </a:t>
            </a:r>
            <a:r>
              <a:rPr lang="en-US" dirty="0" err="1" smtClean="0"/>
              <a:t>ServiceHostFactory</a:t>
            </a:r>
            <a:endParaRPr lang="en-US" dirty="0" smtClean="0"/>
          </a:p>
          <a:p>
            <a:pPr lvl="1"/>
            <a:r>
              <a:rPr lang="en-US" dirty="0" smtClean="0"/>
              <a:t>Modify the binding to use WS-Federation</a:t>
            </a:r>
          </a:p>
          <a:p>
            <a:r>
              <a:rPr lang="en-US" dirty="0" smtClean="0"/>
              <a:t>Benefit</a:t>
            </a:r>
          </a:p>
          <a:p>
            <a:pPr lvl="1"/>
            <a:r>
              <a:rPr lang="en-US" dirty="0" smtClean="0"/>
              <a:t>Little code change, mostly hosting plumbing</a:t>
            </a:r>
          </a:p>
          <a:p>
            <a:pPr lvl="1"/>
            <a:r>
              <a:rPr lang="en-US" dirty="0" smtClean="0"/>
              <a:t>Allows you to access Claims information via </a:t>
            </a:r>
            <a:r>
              <a:rPr lang="en-US" dirty="0" err="1" smtClean="0"/>
              <a:t>Thread.CurrentPrincipal</a:t>
            </a:r>
            <a:r>
              <a:rPr lang="en-US" dirty="0" smtClean="0"/>
              <a:t> </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599" y="4406900"/>
            <a:ext cx="6742113" cy="1362075"/>
          </a:xfrm>
        </p:spPr>
        <p:txBody>
          <a:bodyPr/>
          <a:lstStyle/>
          <a:p>
            <a:r>
              <a:rPr lang="en-US" dirty="0" smtClean="0"/>
              <a:t>Securing a WCF Service</a:t>
            </a:r>
            <a:endParaRPr lang="en-US" dirty="0"/>
          </a:p>
        </p:txBody>
      </p:sp>
      <p:sp>
        <p:nvSpPr>
          <p:cNvPr id="6" name="Text Placeholder 5"/>
          <p:cNvSpPr>
            <a:spLocks noGrp="1"/>
          </p:cNvSpPr>
          <p:nvPr>
            <p:ph type="body" idx="1"/>
          </p:nvPr>
        </p:nvSpPr>
        <p:spPr>
          <a:xfrm>
            <a:off x="1752599" y="2906713"/>
            <a:ext cx="6742113" cy="1500187"/>
          </a:xfrm>
        </p:spPr>
        <p:txBody>
          <a:bodyPr/>
          <a:lstStyle/>
          <a:p>
            <a:r>
              <a:rPr smtClean="0"/>
              <a:t>Demo</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Calling a WCF Service using Identity Delegation</a:t>
            </a:r>
            <a:endParaRPr lang="en-US" dirty="0"/>
          </a:p>
        </p:txBody>
      </p:sp>
      <p:pic>
        <p:nvPicPr>
          <p:cNvPr id="4" name="Picture 3" descr="DelegationExample.png"/>
          <p:cNvPicPr>
            <a:picLocks noChangeAspect="1"/>
          </p:cNvPicPr>
          <p:nvPr/>
        </p:nvPicPr>
        <p:blipFill>
          <a:blip r:embed="rId2"/>
          <a:stretch>
            <a:fillRect/>
          </a:stretch>
        </p:blipFill>
        <p:spPr>
          <a:xfrm>
            <a:off x="1752599" y="1535578"/>
            <a:ext cx="7131095" cy="4789021"/>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Calling a WCF Service using Identity Delegation</a:t>
            </a:r>
            <a:endParaRPr lang="en-US" dirty="0">
              <a:solidFill>
                <a:schemeClr val="accent1"/>
              </a:solidFill>
            </a:endParaRPr>
          </a:p>
        </p:txBody>
      </p:sp>
      <p:sp>
        <p:nvSpPr>
          <p:cNvPr id="3" name="Text Placeholder 2"/>
          <p:cNvSpPr>
            <a:spLocks noGrp="1"/>
          </p:cNvSpPr>
          <p:nvPr>
            <p:ph idx="1"/>
          </p:nvPr>
        </p:nvSpPr>
        <p:spPr/>
        <p:txBody>
          <a:bodyPr/>
          <a:lstStyle/>
          <a:p>
            <a:r>
              <a:rPr lang="en-US" dirty="0" smtClean="0"/>
              <a:t>Steps</a:t>
            </a:r>
          </a:p>
          <a:p>
            <a:pPr lvl="1"/>
            <a:r>
              <a:rPr lang="en-US" dirty="0" smtClean="0"/>
              <a:t>Configure delegation policy on STS</a:t>
            </a:r>
          </a:p>
          <a:p>
            <a:pPr lvl="1"/>
            <a:r>
              <a:rPr lang="en-US" dirty="0" smtClean="0"/>
              <a:t>Write WCF code to call back end service using </a:t>
            </a:r>
            <a:r>
              <a:rPr lang="en-US" dirty="0" err="1" smtClean="0"/>
              <a:t>ActAs</a:t>
            </a:r>
            <a:r>
              <a:rPr lang="en-US" dirty="0" smtClean="0"/>
              <a:t> client credential</a:t>
            </a:r>
          </a:p>
          <a:p>
            <a:r>
              <a:rPr lang="en-US" dirty="0" smtClean="0"/>
              <a:t>Benefits</a:t>
            </a:r>
          </a:p>
          <a:p>
            <a:pPr lvl="1"/>
            <a:r>
              <a:rPr lang="en-US" dirty="0" smtClean="0"/>
              <a:t>Familiar WCF programming model</a:t>
            </a:r>
          </a:p>
          <a:p>
            <a:pPr lvl="1"/>
            <a:r>
              <a:rPr lang="en-US" dirty="0" smtClean="0"/>
              <a:t>Fine grained control over delegation policy</a:t>
            </a:r>
          </a:p>
          <a:p>
            <a:pPr lvl="1"/>
            <a:r>
              <a:rPr lang="en-US" dirty="0" smtClean="0"/>
              <a:t>Back end gets claims it needs</a:t>
            </a:r>
          </a:p>
          <a:p>
            <a:pPr lvl="1"/>
            <a:r>
              <a:rPr lang="en-US" dirty="0" smtClean="0"/>
              <a:t>Back end can audit user access accurately</a:t>
            </a:r>
          </a:p>
          <a:p>
            <a:pPr lvl="1"/>
            <a:r>
              <a:rPr lang="en-US" dirty="0" smtClean="0"/>
              <a:t>App can turn claims back into mapped NT user for access to Kerberos-protected resources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smtClean="0"/>
              <a:t>About Me</a:t>
            </a:r>
            <a:endParaRPr lang="en-US" dirty="0"/>
          </a:p>
        </p:txBody>
      </p:sp>
      <p:sp>
        <p:nvSpPr>
          <p:cNvPr id="6" name="Text Placeholder 5"/>
          <p:cNvSpPr>
            <a:spLocks noGrp="1"/>
          </p:cNvSpPr>
          <p:nvPr>
            <p:ph idx="1"/>
          </p:nvPr>
        </p:nvSpPr>
        <p:spPr/>
        <p:txBody>
          <a:bodyPr/>
          <a:lstStyle/>
          <a:p>
            <a:r>
              <a:rPr lang="en-US" dirty="0" smtClean="0"/>
              <a:t>Technical Lead with the Transportation Industry Consulting Services Group of EDS, an HP Company</a:t>
            </a:r>
          </a:p>
          <a:p>
            <a:r>
              <a:rPr lang="en-US" dirty="0" smtClean="0"/>
              <a:t>Programming since 1978 – Assembly Language on a </a:t>
            </a:r>
            <a:r>
              <a:rPr lang="en-US" dirty="0" err="1" smtClean="0"/>
              <a:t>HeathKit</a:t>
            </a:r>
            <a:r>
              <a:rPr lang="en-US" dirty="0" smtClean="0"/>
              <a:t> H8 computer</a:t>
            </a:r>
          </a:p>
          <a:p>
            <a:r>
              <a:rPr lang="en-US" dirty="0" smtClean="0"/>
              <a:t>Worked mostly on Mid-Range, Desktop and Hand-Held Systems</a:t>
            </a:r>
          </a:p>
          <a:p>
            <a:r>
              <a:rPr lang="en-US" dirty="0" smtClean="0"/>
              <a:t>Polyglot Programmer – Assembly, Basic, C, C++, Pascal, Fortran, C#, XML, XSLT, XAML, HTML, CSS, JavaScript and Java</a:t>
            </a:r>
          </a:p>
          <a:p>
            <a:r>
              <a:rPr lang="en-US" dirty="0" smtClean="0"/>
              <a:t>Allergic to Big Metal, PL/1, Cobol and IMS</a:t>
            </a:r>
          </a:p>
          <a:p>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599" y="4406900"/>
            <a:ext cx="6742113" cy="1362075"/>
          </a:xfrm>
        </p:spPr>
        <p:txBody>
          <a:bodyPr/>
          <a:lstStyle/>
          <a:p>
            <a:r>
              <a:rPr lang="en-US" dirty="0" smtClean="0"/>
              <a:t>Calling a WCF Service using Identity Delegation</a:t>
            </a:r>
            <a:endParaRPr lang="en-US" dirty="0"/>
          </a:p>
        </p:txBody>
      </p:sp>
      <p:sp>
        <p:nvSpPr>
          <p:cNvPr id="6" name="Text Placeholder 5"/>
          <p:cNvSpPr>
            <a:spLocks noGrp="1"/>
          </p:cNvSpPr>
          <p:nvPr>
            <p:ph type="body" idx="1"/>
          </p:nvPr>
        </p:nvSpPr>
        <p:spPr>
          <a:xfrm>
            <a:off x="1752599" y="2906713"/>
            <a:ext cx="6742113" cy="1500187"/>
          </a:xfrm>
        </p:spPr>
        <p:txBody>
          <a:bodyPr/>
          <a:lstStyle/>
          <a:p>
            <a:r>
              <a:rPr smtClean="0"/>
              <a:t>Demo</a:t>
            </a:r>
            <a:endParaRPr lang="en-US"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"Geneva" Schedule</a:t>
            </a:r>
            <a:endParaRPr lang="en-US" dirty="0"/>
          </a:p>
        </p:txBody>
      </p:sp>
      <p:sp>
        <p:nvSpPr>
          <p:cNvPr id="9" name="Content Placeholder 8"/>
          <p:cNvSpPr>
            <a:spLocks noGrp="1"/>
          </p:cNvSpPr>
          <p:nvPr>
            <p:ph idx="1"/>
          </p:nvPr>
        </p:nvSpPr>
        <p:spPr/>
        <p:txBody>
          <a:bodyPr/>
          <a:lstStyle/>
          <a:p>
            <a:endParaRPr lang="en-US"/>
          </a:p>
        </p:txBody>
      </p:sp>
      <p:sp>
        <p:nvSpPr>
          <p:cNvPr id="6" name="Rounded Rectangle 5"/>
          <p:cNvSpPr/>
          <p:nvPr/>
        </p:nvSpPr>
        <p:spPr bwMode="auto">
          <a:xfrm>
            <a:off x="2514600" y="2819400"/>
            <a:ext cx="1828800" cy="1828800"/>
          </a:xfrm>
          <a:prstGeom prst="round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rPr>
              <a:t>Beta 1</a:t>
            </a:r>
          </a:p>
          <a:p>
            <a:pPr algn="ctr" defTabSz="914099" fontAlgn="base">
              <a:spcBef>
                <a:spcPct val="0"/>
              </a:spcBef>
              <a:spcAft>
                <a:spcPct val="0"/>
              </a:spcAft>
            </a:pPr>
            <a:r>
              <a:rPr lang="en-US" sz="2300" dirty="0" smtClean="0">
                <a:solidFill>
                  <a:srgbClr val="FFFFFF"/>
                </a:solidFill>
              </a:rPr>
              <a:t>October 2008</a:t>
            </a:r>
          </a:p>
        </p:txBody>
      </p:sp>
      <p:sp>
        <p:nvSpPr>
          <p:cNvPr id="7" name="Rounded Rectangle 6"/>
          <p:cNvSpPr/>
          <p:nvPr/>
        </p:nvSpPr>
        <p:spPr bwMode="auto">
          <a:xfrm>
            <a:off x="4495800" y="2819400"/>
            <a:ext cx="1828800" cy="1828800"/>
          </a:xfrm>
          <a:prstGeom prst="round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rPr>
              <a:t>Beta 2</a:t>
            </a:r>
          </a:p>
          <a:p>
            <a:pPr algn="ctr" defTabSz="914099" fontAlgn="base">
              <a:spcBef>
                <a:spcPct val="0"/>
              </a:spcBef>
              <a:spcAft>
                <a:spcPct val="0"/>
              </a:spcAft>
            </a:pPr>
            <a:r>
              <a:rPr lang="en-US" sz="2300" dirty="0" smtClean="0">
                <a:solidFill>
                  <a:srgbClr val="FFFFFF"/>
                </a:solidFill>
              </a:rPr>
              <a:t>1st Half 2009</a:t>
            </a:r>
          </a:p>
        </p:txBody>
      </p:sp>
      <p:sp>
        <p:nvSpPr>
          <p:cNvPr id="8" name="Rounded Rectangle 7"/>
          <p:cNvSpPr/>
          <p:nvPr/>
        </p:nvSpPr>
        <p:spPr bwMode="auto">
          <a:xfrm>
            <a:off x="6477000" y="2819400"/>
            <a:ext cx="1828800" cy="18288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rPr>
              <a:t>RTM</a:t>
            </a:r>
          </a:p>
          <a:p>
            <a:pPr algn="ctr" defTabSz="914099" fontAlgn="base">
              <a:spcBef>
                <a:spcPct val="0"/>
              </a:spcBef>
              <a:spcAft>
                <a:spcPct val="0"/>
              </a:spcAft>
            </a:pPr>
            <a:r>
              <a:rPr lang="en-US" sz="2300" dirty="0" smtClean="0">
                <a:solidFill>
                  <a:srgbClr val="FFFFFF"/>
                </a:solidFill>
              </a:rPr>
              <a:t>2nd Half 2009</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r>
              <a:rPr lang="en-US" dirty="0" smtClean="0"/>
              <a:t>Challenges in a Connected World</a:t>
            </a:r>
          </a:p>
          <a:p>
            <a:r>
              <a:rPr lang="en-US" dirty="0" smtClean="0"/>
              <a:t>Claims-Based Identity Concepts</a:t>
            </a:r>
          </a:p>
          <a:p>
            <a:r>
              <a:rPr lang="en-US" dirty="0" smtClean="0"/>
              <a:t>Building a simple Passive Security Token Service</a:t>
            </a:r>
          </a:p>
          <a:p>
            <a:r>
              <a:rPr lang="en-US" dirty="0" smtClean="0"/>
              <a:t>Securing your ASP.NET Web Application</a:t>
            </a:r>
          </a:p>
          <a:p>
            <a:r>
              <a:rPr lang="en-US" dirty="0" smtClean="0"/>
              <a:t>Building a simple Active Security Token Service</a:t>
            </a:r>
          </a:p>
          <a:p>
            <a:r>
              <a:rPr lang="en-US" dirty="0" smtClean="0"/>
              <a:t>Securing your WCF Web Services</a:t>
            </a:r>
          </a:p>
          <a:p>
            <a:r>
              <a:rPr lang="en-US" dirty="0" smtClean="0"/>
              <a:t>Using Delegation to access secured Web Services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PDC</a:t>
            </a:r>
            <a:r>
              <a:rPr lang="en-US" dirty="0" smtClean="0"/>
              <a:t> Presentations About Identity</a:t>
            </a:r>
            <a:endParaRPr lang="en-US" dirty="0"/>
          </a:p>
        </p:txBody>
      </p:sp>
      <p:sp>
        <p:nvSpPr>
          <p:cNvPr id="2" name="Text Placeholder 1"/>
          <p:cNvSpPr>
            <a:spLocks noGrp="1"/>
          </p:cNvSpPr>
          <p:nvPr>
            <p:ph idx="1"/>
          </p:nvPr>
        </p:nvSpPr>
        <p:spPr/>
        <p:txBody>
          <a:bodyPr/>
          <a:lstStyle/>
          <a:p>
            <a:r>
              <a:rPr lang="en-US" sz="2800" dirty="0" smtClean="0">
                <a:hlinkClick r:id="rId3"/>
              </a:rPr>
              <a:t>http://channel9.msdn.com/pdc2008</a:t>
            </a:r>
            <a:r>
              <a:rPr lang="en-US" sz="2800" dirty="0" smtClean="0"/>
              <a:t> </a:t>
            </a:r>
          </a:p>
          <a:p>
            <a:r>
              <a:rPr lang="en-US" sz="2800" dirty="0" smtClean="0"/>
              <a:t>PDC Tag: Identity</a:t>
            </a:r>
          </a:p>
          <a:p>
            <a:r>
              <a:rPr lang="en-US" sz="2800" dirty="0" smtClean="0"/>
              <a:t>Software</a:t>
            </a:r>
          </a:p>
          <a:p>
            <a:pPr lvl="1"/>
            <a:r>
              <a:rPr lang="en-US" dirty="0" smtClean="0"/>
              <a:t>(BB42) Identity:  "Geneva" Server and Framework Overview</a:t>
            </a:r>
          </a:p>
          <a:p>
            <a:pPr lvl="1"/>
            <a:r>
              <a:rPr lang="en-US" dirty="0" smtClean="0"/>
              <a:t>(BB43) Identity: "Geneva" Deep Dive</a:t>
            </a:r>
          </a:p>
          <a:p>
            <a:pPr lvl="1"/>
            <a:r>
              <a:rPr lang="en-US" dirty="0" smtClean="0"/>
              <a:t>(BB44) Identity: Windows </a:t>
            </a:r>
            <a:r>
              <a:rPr lang="en-US" dirty="0" err="1" smtClean="0"/>
              <a:t>CardSpace</a:t>
            </a:r>
            <a:r>
              <a:rPr lang="en-US" dirty="0" smtClean="0"/>
              <a:t> "Geneva" </a:t>
            </a:r>
            <a:br>
              <a:rPr lang="en-US" dirty="0" smtClean="0"/>
            </a:br>
            <a:r>
              <a:rPr lang="en-US" dirty="0" smtClean="0"/>
              <a:t>Under the Hood</a:t>
            </a:r>
          </a:p>
          <a:p>
            <a:r>
              <a:rPr lang="en-US" sz="2800" dirty="0" smtClean="0"/>
              <a:t>Services</a:t>
            </a:r>
          </a:p>
          <a:p>
            <a:pPr lvl="1"/>
            <a:r>
              <a:rPr lang="en-US" dirty="0" smtClean="0"/>
              <a:t>(BB22) Identity: Live Identity Services Drilldown</a:t>
            </a:r>
          </a:p>
          <a:p>
            <a:pPr lvl="1"/>
            <a:r>
              <a:rPr lang="en-US" dirty="0" smtClean="0"/>
              <a:t>(BB29) Identity: Connecting Active Directory to </a:t>
            </a:r>
            <a:br>
              <a:rPr lang="en-US" dirty="0" smtClean="0"/>
            </a:br>
            <a:r>
              <a:rPr lang="en-US" dirty="0" smtClean="0"/>
              <a:t>Microsoft Services</a:t>
            </a:r>
          </a:p>
          <a:p>
            <a:pPr lvl="1"/>
            <a:r>
              <a:rPr lang="en-US" dirty="0" smtClean="0"/>
              <a:t>(BB28) .NET Services: Access Control Service Drilldown</a:t>
            </a:r>
          </a:p>
          <a:p>
            <a:pPr lvl="1"/>
            <a:r>
              <a:rPr lang="en-US" dirty="0" smtClean="0"/>
              <a:t>(BB55) .NET Services: Access Control In the Cloud Services</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a:t>
            </a:r>
            <a:endParaRPr lang="en-US" dirty="0"/>
          </a:p>
        </p:txBody>
      </p:sp>
      <p:sp>
        <p:nvSpPr>
          <p:cNvPr id="3" name="Content Placeholder 2"/>
          <p:cNvSpPr>
            <a:spLocks noGrp="1"/>
          </p:cNvSpPr>
          <p:nvPr>
            <p:ph idx="1"/>
          </p:nvPr>
        </p:nvSpPr>
        <p:spPr/>
        <p:txBody>
          <a:bodyPr/>
          <a:lstStyle/>
          <a:p>
            <a:r>
              <a:rPr lang="en-US" dirty="0" smtClean="0"/>
              <a:t>Email: </a:t>
            </a:r>
            <a:r>
              <a:rPr lang="en-US" dirty="0" smtClean="0">
                <a:hlinkClick r:id="rId2"/>
              </a:rPr>
              <a:t>jlavin@jimlavin.net</a:t>
            </a:r>
            <a:endParaRPr lang="en-US" dirty="0" smtClean="0"/>
          </a:p>
          <a:p>
            <a:r>
              <a:rPr lang="en-US" dirty="0" smtClean="0"/>
              <a:t>Blog: </a:t>
            </a:r>
            <a:r>
              <a:rPr lang="en-US" dirty="0" smtClean="0">
                <a:hlinkClick r:id="rId3"/>
              </a:rPr>
              <a:t>http://www.jimlavin.net/blog</a:t>
            </a:r>
            <a:endParaRPr lang="en-US" dirty="0" smtClean="0"/>
          </a:p>
          <a:p>
            <a:r>
              <a:rPr lang="en-US" dirty="0" smtClean="0"/>
              <a:t>Twitter: </a:t>
            </a:r>
            <a:r>
              <a:rPr lang="en-US" dirty="0" smtClean="0">
                <a:hlinkClick r:id="rId4"/>
              </a:rPr>
              <a:t>http://twitter.com/jimlavin</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Challenges in a Connected World</a:t>
            </a:r>
          </a:p>
          <a:p>
            <a:r>
              <a:rPr lang="en-US" dirty="0" smtClean="0"/>
              <a:t>Claims-Based Identity Concepts</a:t>
            </a:r>
          </a:p>
          <a:p>
            <a:r>
              <a:rPr lang="en-US" dirty="0" smtClean="0"/>
              <a:t>Building a simple Passive Security Token Service</a:t>
            </a:r>
          </a:p>
          <a:p>
            <a:r>
              <a:rPr lang="en-US" dirty="0" smtClean="0"/>
              <a:t>Securing your ASP.NET Web Application</a:t>
            </a:r>
          </a:p>
          <a:p>
            <a:r>
              <a:rPr lang="en-US" dirty="0" smtClean="0"/>
              <a:t>Building a simple Active Security Token Service</a:t>
            </a:r>
          </a:p>
          <a:p>
            <a:r>
              <a:rPr lang="en-US" dirty="0" smtClean="0"/>
              <a:t>Securing your WCF Web Services</a:t>
            </a:r>
          </a:p>
          <a:p>
            <a:r>
              <a:rPr lang="en-US" dirty="0" smtClean="0"/>
              <a:t>Using Delegation to access secured Web Services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Challenges In Identity</a:t>
            </a:r>
            <a:endParaRPr lang="en-US" dirty="0"/>
          </a:p>
        </p:txBody>
      </p:sp>
      <p:sp>
        <p:nvSpPr>
          <p:cNvPr id="2" name="Text Placeholder 1"/>
          <p:cNvSpPr>
            <a:spLocks noGrp="1"/>
          </p:cNvSpPr>
          <p:nvPr>
            <p:ph idx="1"/>
          </p:nvPr>
        </p:nvSpPr>
        <p:spPr/>
        <p:txBody>
          <a:bodyPr/>
          <a:lstStyle/>
          <a:p>
            <a:r>
              <a:rPr lang="en-US" dirty="0" smtClean="0"/>
              <a:t>Identity is essential, but not straightforward</a:t>
            </a:r>
          </a:p>
          <a:p>
            <a:pPr lvl="1"/>
            <a:r>
              <a:rPr lang="en-US" dirty="0" smtClean="0"/>
              <a:t>Lots of technologies and standards</a:t>
            </a:r>
          </a:p>
          <a:p>
            <a:pPr lvl="1"/>
            <a:r>
              <a:rPr lang="en-US" dirty="0" smtClean="0"/>
              <a:t>Complex decision tree, technology to scenario</a:t>
            </a:r>
          </a:p>
          <a:p>
            <a:r>
              <a:rPr lang="en-US" dirty="0" smtClean="0"/>
              <a:t>Cloud computing adds new requirements</a:t>
            </a:r>
          </a:p>
          <a:p>
            <a:pPr lvl="1"/>
            <a:r>
              <a:rPr lang="en-US" dirty="0" smtClean="0"/>
              <a:t>Federated single sign on is a must</a:t>
            </a:r>
          </a:p>
          <a:p>
            <a:pPr lvl="1"/>
            <a:r>
              <a:rPr lang="en-US" dirty="0" smtClean="0"/>
              <a:t>Usually can’t read enterprise directory</a:t>
            </a:r>
          </a:p>
          <a:p>
            <a:r>
              <a:rPr lang="en-US" dirty="0" smtClean="0"/>
              <a:t>Need a new approach</a:t>
            </a:r>
          </a:p>
          <a:p>
            <a:pPr lvl="1"/>
            <a:r>
              <a:rPr lang="en-US" dirty="0" smtClean="0"/>
              <a:t>Simplify programming model</a:t>
            </a:r>
          </a:p>
          <a:p>
            <a:pPr lvl="1"/>
            <a:r>
              <a:rPr lang="en-US" dirty="0" smtClean="0"/>
              <a:t>Cloud/on-premises agnostic</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Challenge:  Get</a:t>
            </a:r>
            <a:r>
              <a:rPr lang="en-US" dirty="0" smtClean="0"/>
              <a:t>ting</a:t>
            </a:r>
            <a:r>
              <a:rPr smtClean="0"/>
              <a:t> Information About </a:t>
            </a:r>
            <a:r>
              <a:rPr lang="en-US" dirty="0" smtClean="0"/>
              <a:t>the </a:t>
            </a:r>
            <a:r>
              <a:rPr smtClean="0"/>
              <a:t>User</a:t>
            </a:r>
            <a:endParaRPr lang="en-US" dirty="0"/>
          </a:p>
        </p:txBody>
      </p:sp>
      <p:sp>
        <p:nvSpPr>
          <p:cNvPr id="2" name="Text Placeholder 1"/>
          <p:cNvSpPr>
            <a:spLocks noGrp="1"/>
          </p:cNvSpPr>
          <p:nvPr>
            <p:ph idx="1"/>
          </p:nvPr>
        </p:nvSpPr>
        <p:spPr/>
        <p:txBody>
          <a:bodyPr/>
          <a:lstStyle/>
          <a:p>
            <a:r>
              <a:rPr lang="en-US" dirty="0" smtClean="0"/>
              <a:t>Many authentication systems only convey an identifier, not user attributes</a:t>
            </a:r>
          </a:p>
          <a:p>
            <a:r>
              <a:rPr lang="en-US" dirty="0" smtClean="0"/>
              <a:t>Applications must do lookups in directories, databases for information about user</a:t>
            </a:r>
          </a:p>
          <a:p>
            <a:pPr lvl="1"/>
            <a:r>
              <a:rPr lang="en-US" dirty="0" smtClean="0"/>
              <a:t>Location of info not obvious – every organization’s information system is slightly different</a:t>
            </a:r>
          </a:p>
          <a:p>
            <a:pPr lvl="1"/>
            <a:r>
              <a:rPr lang="en-US" dirty="0" smtClean="0"/>
              <a:t>Not straightforward how to look up information about a user from another organization</a:t>
            </a:r>
          </a:p>
          <a:p>
            <a:pPr lvl="1"/>
            <a:r>
              <a:rPr lang="en-US" dirty="0" smtClean="0"/>
              <a:t>Applications residing in cloud may not be able to read enterprise directory</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Challenge:  Federation</a:t>
            </a:r>
            <a:endParaRPr lang="en-US" dirty="0"/>
          </a:p>
        </p:txBody>
      </p:sp>
      <p:sp>
        <p:nvSpPr>
          <p:cNvPr id="2" name="Text Placeholder 1"/>
          <p:cNvSpPr>
            <a:spLocks noGrp="1"/>
          </p:cNvSpPr>
          <p:nvPr>
            <p:ph idx="1"/>
          </p:nvPr>
        </p:nvSpPr>
        <p:spPr/>
        <p:txBody>
          <a:bodyPr/>
          <a:lstStyle/>
          <a:p>
            <a:r>
              <a:rPr lang="en-US" dirty="0" smtClean="0"/>
              <a:t>Federation is essential for business to business applications, and when using cloud services</a:t>
            </a:r>
          </a:p>
          <a:p>
            <a:pPr lvl="1"/>
            <a:r>
              <a:rPr lang="en-US" dirty="0" smtClean="0"/>
              <a:t>Organizations don’t want to manage separate user accounts at every cloud service or partner</a:t>
            </a:r>
          </a:p>
          <a:p>
            <a:pPr lvl="1"/>
            <a:r>
              <a:rPr lang="en-US" dirty="0" smtClean="0"/>
              <a:t>Want end users to have single sign on experience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Challenge:  Identity Delegation</a:t>
            </a:r>
            <a:endParaRPr lang="en-US" dirty="0"/>
          </a:p>
        </p:txBody>
      </p:sp>
      <p:sp>
        <p:nvSpPr>
          <p:cNvPr id="2" name="Text Placeholder 1"/>
          <p:cNvSpPr>
            <a:spLocks noGrp="1"/>
          </p:cNvSpPr>
          <p:nvPr>
            <p:ph idx="1"/>
          </p:nvPr>
        </p:nvSpPr>
        <p:spPr/>
        <p:txBody>
          <a:bodyPr/>
          <a:lstStyle/>
          <a:p>
            <a:r>
              <a:rPr lang="en-US" dirty="0" smtClean="0"/>
              <a:t>Front end application wants to call back end service, “Acting As” logged in user</a:t>
            </a:r>
          </a:p>
          <a:p>
            <a:r>
              <a:rPr lang="en-US" dirty="0" smtClean="0"/>
              <a:t>Today’s approaches</a:t>
            </a:r>
          </a:p>
          <a:p>
            <a:pPr lvl="1"/>
            <a:r>
              <a:rPr lang="en-US" dirty="0" smtClean="0"/>
              <a:t>Gather user’s credentials at front end – gives front end app too much power</a:t>
            </a:r>
          </a:p>
          <a:p>
            <a:pPr lvl="1"/>
            <a:r>
              <a:rPr lang="en-US" dirty="0" smtClean="0"/>
              <a:t>Give front end full privileged to back end, “Trusted subsystem” – takes control out of hands of back end app</a:t>
            </a:r>
          </a:p>
          <a:p>
            <a:pPr lvl="1"/>
            <a:r>
              <a:rPr lang="en-US" dirty="0" smtClean="0"/>
              <a:t>Kerberos constrained delegation – only works with Kerberos</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Claims-Based Access Model</a:t>
            </a:r>
            <a:endParaRPr lang="en-US" dirty="0"/>
          </a:p>
        </p:txBody>
      </p:sp>
      <p:sp>
        <p:nvSpPr>
          <p:cNvPr id="2" name="Text Placeholder 1"/>
          <p:cNvSpPr>
            <a:spLocks noGrp="1"/>
          </p:cNvSpPr>
          <p:nvPr>
            <p:ph idx="1"/>
          </p:nvPr>
        </p:nvSpPr>
        <p:spPr/>
        <p:txBody>
          <a:bodyPr/>
          <a:lstStyle/>
          <a:p>
            <a:r>
              <a:rPr lang="en-US" dirty="0" smtClean="0"/>
              <a:t>Claim</a:t>
            </a:r>
          </a:p>
          <a:p>
            <a:pPr lvl="1"/>
            <a:r>
              <a:rPr lang="en-US" dirty="0" smtClean="0"/>
              <a:t>Statement by one party about other party</a:t>
            </a:r>
          </a:p>
          <a:p>
            <a:pPr lvl="1"/>
            <a:r>
              <a:rPr lang="en-US" dirty="0" smtClean="0"/>
              <a:t>May be an identifier, a characteristic</a:t>
            </a:r>
          </a:p>
          <a:p>
            <a:r>
              <a:rPr lang="en-US" dirty="0" smtClean="0"/>
              <a:t>Security token</a:t>
            </a:r>
          </a:p>
          <a:p>
            <a:pPr lvl="1"/>
            <a:r>
              <a:rPr lang="en-US" dirty="0" smtClean="0"/>
              <a:t>Signed document containing claims</a:t>
            </a:r>
          </a:p>
          <a:p>
            <a:pPr lvl="1"/>
            <a:r>
              <a:rPr lang="en-US" dirty="0" smtClean="0"/>
              <a:t>Produced by Security Token Service (STS)</a:t>
            </a:r>
          </a:p>
          <a:p>
            <a:r>
              <a:rPr lang="en-US" dirty="0" smtClean="0"/>
              <a:t>Identity </a:t>
            </a:r>
            <a:r>
              <a:rPr lang="en-US" dirty="0" err="1" smtClean="0"/>
              <a:t>Metasystem</a:t>
            </a:r>
            <a:endParaRPr lang="en-US" dirty="0" smtClean="0"/>
          </a:p>
          <a:p>
            <a:pPr lvl="1"/>
            <a:r>
              <a:rPr lang="en-US" dirty="0" smtClean="0"/>
              <a:t>Protocols and architecture for exchange claims</a:t>
            </a:r>
          </a:p>
          <a:p>
            <a:r>
              <a:rPr lang="en-US" dirty="0" smtClean="0"/>
              <a:t>Claims-aware application</a:t>
            </a:r>
          </a:p>
          <a:p>
            <a:pPr lvl="1"/>
            <a:r>
              <a:rPr lang="en-US" dirty="0" smtClean="0"/>
              <a:t>Claims delivered when user accesses app</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bwMode="auto">
          <a:xfrm>
            <a:off x="5791200" y="4343400"/>
            <a:ext cx="2895600" cy="2362200"/>
          </a:xfrm>
          <a:prstGeom prst="roundRect">
            <a:avLst/>
          </a:prstGeom>
          <a:noFill/>
          <a:ln>
            <a:noFill/>
            <a:prstDash val="sysDot"/>
            <a:headEnd type="none" w="med" len="med"/>
            <a:tailEnd type="none" w="med" len="med"/>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rgbClr val="3497AE">
                <a:satMod val="300000"/>
              </a:srgbClr>
            </a:contourClr>
          </a:sp3d>
        </p:spPr>
        <p:txBody>
          <a:bodyPr vert="horz" wrap="square" lIns="91436" tIns="45718" rIns="91436" bIns="45718" numCol="1" rtlCol="0" anchor="b" anchorCtr="1" compatLnSpc="1">
            <a:prstTxWarp prst="textNoShape">
              <a:avLst/>
            </a:prstTxWarp>
          </a:bodyPr>
          <a:lstStyle/>
          <a:p>
            <a:pPr marL="0" marR="0" lvl="0" indent="0" algn="ctr" defTabSz="914099" eaLnBrk="1" fontAlgn="base" latinLnBrk="0" hangingPunct="1">
              <a:lnSpc>
                <a:spcPct val="100000"/>
              </a:lnSpc>
              <a:spcBef>
                <a:spcPct val="0"/>
              </a:spcBef>
              <a:spcAft>
                <a:spcPct val="0"/>
              </a:spcAft>
              <a:buClrTx/>
              <a:buSzTx/>
              <a:buFontTx/>
              <a:buNone/>
              <a:tabLst/>
              <a:defRPr/>
            </a:pPr>
            <a:r>
              <a:rPr kumimoji="0" lang="en-US" sz="2000" b="0" i="0" u="none" strike="noStrike" kern="0" cap="none" spc="0" normalizeH="0" baseline="0" noProof="0" dirty="0" smtClean="0">
                <a:ln>
                  <a:noFill/>
                </a:ln>
                <a:effectLst>
                  <a:outerShdw blurRad="38100" dist="38100" dir="2700000" algn="tl">
                    <a:srgbClr val="000000">
                      <a:alpha val="43137"/>
                    </a:srgbClr>
                  </a:outerShdw>
                </a:effectLst>
                <a:uLnTx/>
                <a:uFillTx/>
              </a:rPr>
              <a:t>Application Server</a:t>
            </a:r>
          </a:p>
        </p:txBody>
      </p:sp>
      <p:sp>
        <p:nvSpPr>
          <p:cNvPr id="3" name="Title 2"/>
          <p:cNvSpPr>
            <a:spLocks noGrp="1"/>
          </p:cNvSpPr>
          <p:nvPr>
            <p:ph type="title"/>
          </p:nvPr>
        </p:nvSpPr>
        <p:spPr/>
        <p:txBody>
          <a:bodyPr/>
          <a:lstStyle/>
          <a:p>
            <a:r>
              <a:rPr smtClean="0"/>
              <a:t>Claims-Based Access Model</a:t>
            </a:r>
            <a:endParaRPr lang="en-US" sz="3200" dirty="0"/>
          </a:p>
        </p:txBody>
      </p:sp>
      <p:sp>
        <p:nvSpPr>
          <p:cNvPr id="4" name="Rounded Rectangle 3"/>
          <p:cNvSpPr/>
          <p:nvPr/>
        </p:nvSpPr>
        <p:spPr bwMode="auto">
          <a:xfrm>
            <a:off x="3962400" y="1676400"/>
            <a:ext cx="2743200" cy="1828800"/>
          </a:xfrm>
          <a:prstGeom prst="roundRect">
            <a:avLst/>
          </a:prstGeom>
          <a:noFill/>
          <a:ln>
            <a:noFill/>
            <a:headEnd type="none" w="med" len="med"/>
            <a:tailEnd type="none" w="med" len="med"/>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rgbClr val="3497AE">
                <a:satMod val="300000"/>
              </a:srgbClr>
            </a:contourClr>
          </a:sp3d>
        </p:spPr>
        <p:txBody>
          <a:bodyPr vert="horz" wrap="square" lIns="91436" tIns="45718" rIns="91436" bIns="45718" numCol="1" rtlCol="0" anchor="b" anchorCtr="1" compatLnSpc="1">
            <a:prstTxWarp prst="textNoShape">
              <a:avLst/>
            </a:prstTxWarp>
          </a:bodyPr>
          <a:lstStyle/>
          <a:p>
            <a:pPr marL="0" marR="0" lvl="0" indent="0" algn="ctr" defTabSz="914099" eaLnBrk="1" fontAlgn="base" latinLnBrk="0" hangingPunct="1">
              <a:lnSpc>
                <a:spcPct val="100000"/>
              </a:lnSpc>
              <a:spcBef>
                <a:spcPct val="0"/>
              </a:spcBef>
              <a:spcAft>
                <a:spcPct val="0"/>
              </a:spcAft>
              <a:buClrTx/>
              <a:buSzTx/>
              <a:buFontTx/>
              <a:buNone/>
              <a:tabLst/>
              <a:defRPr/>
            </a:pPr>
            <a:r>
              <a:rPr kumimoji="0" lang="en-US" sz="2000" b="0" i="0" u="none" strike="noStrike" kern="0" cap="none" spc="0" normalizeH="0" baseline="0" noProof="0" dirty="0" smtClean="0">
                <a:ln>
                  <a:noFill/>
                </a:ln>
                <a:effectLst>
                  <a:outerShdw blurRad="38100" dist="38100" dir="2700000" algn="tl">
                    <a:srgbClr val="000000">
                      <a:alpha val="43137"/>
                    </a:srgbClr>
                  </a:outerShdw>
                </a:effectLst>
                <a:uLnTx/>
                <a:uFillTx/>
              </a:rPr>
              <a:t>Security Token Service</a:t>
            </a:r>
          </a:p>
        </p:txBody>
      </p:sp>
      <p:sp>
        <p:nvSpPr>
          <p:cNvPr id="5" name="Rounded Rectangle 4"/>
          <p:cNvSpPr/>
          <p:nvPr/>
        </p:nvSpPr>
        <p:spPr bwMode="auto">
          <a:xfrm>
            <a:off x="1752600" y="4441380"/>
            <a:ext cx="2667000" cy="2264220"/>
          </a:xfrm>
          <a:prstGeom prst="roundRect">
            <a:avLst/>
          </a:prstGeom>
          <a:noFill/>
          <a:ln>
            <a:noFill/>
            <a:headEnd type="none" w="med" len="med"/>
            <a:tailEnd type="none" w="med" len="med"/>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rgbClr val="3497AE">
                <a:satMod val="300000"/>
              </a:srgbClr>
            </a:contourClr>
          </a:sp3d>
        </p:spPr>
        <p:txBody>
          <a:bodyPr vert="horz" wrap="square" lIns="91436" tIns="45718" rIns="91436" bIns="45718" numCol="1" rtlCol="0" anchor="b" anchorCtr="1" compatLnSpc="1">
            <a:prstTxWarp prst="textNoShape">
              <a:avLst/>
            </a:prstTxWarp>
          </a:bodyPr>
          <a:lstStyle/>
          <a:p>
            <a:pPr marL="0" marR="0" lvl="0" indent="0" algn="ctr" defTabSz="914099" eaLnBrk="1" fontAlgn="base" latinLnBrk="0" hangingPunct="1">
              <a:lnSpc>
                <a:spcPct val="100000"/>
              </a:lnSpc>
              <a:spcBef>
                <a:spcPct val="0"/>
              </a:spcBef>
              <a:spcAft>
                <a:spcPct val="0"/>
              </a:spcAft>
              <a:buClrTx/>
              <a:buSzTx/>
              <a:buFontTx/>
              <a:buNone/>
              <a:tabLst/>
              <a:defRPr/>
            </a:pPr>
            <a:r>
              <a:rPr kumimoji="0" lang="en-US" sz="2000" b="0" i="0" u="none" strike="noStrike" kern="0" cap="none" spc="0" normalizeH="0" baseline="0" noProof="0" dirty="0" smtClean="0">
                <a:ln>
                  <a:noFill/>
                </a:ln>
                <a:effectLst>
                  <a:outerShdw blurRad="38100" dist="38100" dir="2700000" algn="tl">
                    <a:srgbClr val="000000">
                      <a:alpha val="43137"/>
                    </a:srgbClr>
                  </a:outerShdw>
                </a:effectLst>
                <a:uLnTx/>
                <a:uFillTx/>
              </a:rPr>
              <a:t>End User</a:t>
            </a:r>
          </a:p>
        </p:txBody>
      </p:sp>
      <p:pic>
        <p:nvPicPr>
          <p:cNvPr id="6" name="Picture 3" descr="C:\Program Files\Microsoft Resource DVD Artwork\DVD_ART\Artwork_Imagery\HARDWARE_IMAGERY\Illustration - Misc Hardware\XML Icons\pc.png"/>
          <p:cNvPicPr>
            <a:picLocks noChangeAspect="1" noChangeArrowheads="1"/>
          </p:cNvPicPr>
          <p:nvPr/>
        </p:nvPicPr>
        <p:blipFill>
          <a:blip r:embed="rId3" cstate="print"/>
          <a:srcRect/>
          <a:stretch>
            <a:fillRect/>
          </a:stretch>
        </p:blipFill>
        <p:spPr bwMode="auto">
          <a:xfrm>
            <a:off x="2209800" y="4648200"/>
            <a:ext cx="1447800" cy="1444553"/>
          </a:xfrm>
          <a:prstGeom prst="rect">
            <a:avLst/>
          </a:prstGeom>
          <a:noFill/>
        </p:spPr>
      </p:pic>
      <p:pic>
        <p:nvPicPr>
          <p:cNvPr id="7" name="Picture 10" descr="webServiceserver"/>
          <p:cNvPicPr>
            <a:picLocks noChangeAspect="1" noChangeArrowheads="1"/>
          </p:cNvPicPr>
          <p:nvPr/>
        </p:nvPicPr>
        <p:blipFill>
          <a:blip r:embed="rId4">
            <a:clrChange>
              <a:clrFrom>
                <a:srgbClr val="08369A"/>
              </a:clrFrom>
              <a:clrTo>
                <a:srgbClr val="08369A">
                  <a:alpha val="0"/>
                </a:srgbClr>
              </a:clrTo>
            </a:clrChange>
          </a:blip>
          <a:srcRect/>
          <a:stretch>
            <a:fillRect/>
          </a:stretch>
        </p:blipFill>
        <p:spPr bwMode="auto">
          <a:xfrm>
            <a:off x="7436931" y="4702620"/>
            <a:ext cx="1173669" cy="1524000"/>
          </a:xfrm>
          <a:prstGeom prst="rect">
            <a:avLst/>
          </a:prstGeom>
          <a:noFill/>
        </p:spPr>
      </p:pic>
      <p:pic>
        <p:nvPicPr>
          <p:cNvPr id="43" name="Picture 10" descr="webServiceserver"/>
          <p:cNvPicPr>
            <a:picLocks noChangeAspect="1" noChangeArrowheads="1"/>
          </p:cNvPicPr>
          <p:nvPr/>
        </p:nvPicPr>
        <p:blipFill>
          <a:blip r:embed="rId4">
            <a:clrChange>
              <a:clrFrom>
                <a:srgbClr val="08369A"/>
              </a:clrFrom>
              <a:clrTo>
                <a:srgbClr val="08369A">
                  <a:alpha val="0"/>
                </a:srgbClr>
              </a:clrTo>
            </a:clrChange>
          </a:blip>
          <a:srcRect/>
          <a:stretch>
            <a:fillRect/>
          </a:stretch>
        </p:blipFill>
        <p:spPr bwMode="auto">
          <a:xfrm>
            <a:off x="4648200" y="1295400"/>
            <a:ext cx="1173669" cy="1524000"/>
          </a:xfrm>
          <a:prstGeom prst="rect">
            <a:avLst/>
          </a:prstGeom>
          <a:noFill/>
        </p:spPr>
      </p:pic>
      <p:grpSp>
        <p:nvGrpSpPr>
          <p:cNvPr id="2" name="Group 66"/>
          <p:cNvGrpSpPr/>
          <p:nvPr/>
        </p:nvGrpSpPr>
        <p:grpSpPr>
          <a:xfrm>
            <a:off x="3048000" y="2536968"/>
            <a:ext cx="1524000" cy="2035032"/>
            <a:chOff x="1596501" y="2832025"/>
            <a:chExt cx="1524000" cy="2035032"/>
          </a:xfrm>
        </p:grpSpPr>
        <p:sp>
          <p:nvSpPr>
            <p:cNvPr id="42" name="TextBox 41"/>
            <p:cNvSpPr txBox="1"/>
            <p:nvPr/>
          </p:nvSpPr>
          <p:spPr>
            <a:xfrm rot="18611438">
              <a:off x="1158782" y="3448059"/>
              <a:ext cx="1632178" cy="400110"/>
            </a:xfrm>
            <a:prstGeom prst="rect">
              <a:avLst/>
            </a:prstGeom>
            <a:noFill/>
            <a:ln>
              <a:no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dirty="0" smtClean="0"/>
                <a:t>3</a:t>
              </a:r>
              <a:r>
                <a:rPr kumimoji="0" lang="en-US" sz="2000" b="0" i="0" u="none" strike="noStrike" kern="0" cap="none" spc="0" normalizeH="0" baseline="0" noProof="0" dirty="0" smtClean="0">
                  <a:ln>
                    <a:noFill/>
                  </a:ln>
                  <a:effectLst/>
                  <a:uLnTx/>
                  <a:uFillTx/>
                </a:rPr>
                <a:t>. Read</a:t>
              </a:r>
              <a:r>
                <a:rPr kumimoji="0" lang="en-US" sz="2000" b="0" i="0" u="none" strike="noStrike" kern="0" cap="none" spc="0" normalizeH="0" noProof="0" dirty="0" smtClean="0">
                  <a:ln>
                    <a:noFill/>
                  </a:ln>
                  <a:effectLst/>
                  <a:uLnTx/>
                  <a:uFillTx/>
                </a:rPr>
                <a:t> policy</a:t>
              </a:r>
              <a:endParaRPr kumimoji="0" lang="en-US" sz="2000" b="0" i="0" u="none" strike="noStrike" kern="0" cap="none" spc="0" normalizeH="0" baseline="0" noProof="0" dirty="0">
                <a:ln>
                  <a:noFill/>
                </a:ln>
                <a:effectLst/>
                <a:uLnTx/>
                <a:uFillTx/>
              </a:endParaRPr>
            </a:p>
          </p:txBody>
        </p:sp>
        <p:sp>
          <p:nvSpPr>
            <p:cNvPr id="46" name="Freeform 45"/>
            <p:cNvSpPr/>
            <p:nvPr/>
          </p:nvSpPr>
          <p:spPr>
            <a:xfrm>
              <a:off x="1596501" y="3181779"/>
              <a:ext cx="1524000" cy="1685278"/>
            </a:xfrm>
            <a:custGeom>
              <a:avLst/>
              <a:gdLst>
                <a:gd name="connsiteX0" fmla="*/ 0 w 1524000"/>
                <a:gd name="connsiteY0" fmla="*/ 1498846 h 1685278"/>
                <a:gd name="connsiteX1" fmla="*/ 976543 w 1524000"/>
                <a:gd name="connsiteY1" fmla="*/ 202707 h 1685278"/>
                <a:gd name="connsiteX2" fmla="*/ 1393794 w 1524000"/>
                <a:gd name="connsiteY2" fmla="*/ 282606 h 1685278"/>
                <a:gd name="connsiteX3" fmla="*/ 195308 w 1524000"/>
                <a:gd name="connsiteY3" fmla="*/ 1685278 h 1685278"/>
              </a:gdLst>
              <a:ahLst/>
              <a:cxnLst>
                <a:cxn ang="0">
                  <a:pos x="connsiteX0" y="connsiteY0"/>
                </a:cxn>
                <a:cxn ang="0">
                  <a:pos x="connsiteX1" y="connsiteY1"/>
                </a:cxn>
                <a:cxn ang="0">
                  <a:pos x="connsiteX2" y="connsiteY2"/>
                </a:cxn>
                <a:cxn ang="0">
                  <a:pos x="connsiteX3" y="connsiteY3"/>
                </a:cxn>
              </a:cxnLst>
              <a:rect l="l" t="t" r="r" b="b"/>
              <a:pathLst>
                <a:path w="1524000" h="1685278">
                  <a:moveTo>
                    <a:pt x="0" y="1498846"/>
                  </a:moveTo>
                  <a:cubicBezTo>
                    <a:pt x="372122" y="952130"/>
                    <a:pt x="744244" y="405414"/>
                    <a:pt x="976543" y="202707"/>
                  </a:cubicBezTo>
                  <a:cubicBezTo>
                    <a:pt x="1208842" y="0"/>
                    <a:pt x="1524000" y="35511"/>
                    <a:pt x="1393794" y="282606"/>
                  </a:cubicBezTo>
                  <a:cubicBezTo>
                    <a:pt x="1263588" y="529701"/>
                    <a:pt x="729448" y="1107489"/>
                    <a:pt x="195308" y="1685278"/>
                  </a:cubicBezTo>
                </a:path>
              </a:pathLst>
            </a:cu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 name="Group 52"/>
          <p:cNvGrpSpPr/>
          <p:nvPr/>
        </p:nvGrpSpPr>
        <p:grpSpPr>
          <a:xfrm>
            <a:off x="3886200" y="5486400"/>
            <a:ext cx="3429000" cy="401698"/>
            <a:chOff x="2209800" y="4931220"/>
            <a:chExt cx="3429000" cy="401698"/>
          </a:xfrm>
        </p:grpSpPr>
        <p:sp>
          <p:nvSpPr>
            <p:cNvPr id="41" name="TextBox 40"/>
            <p:cNvSpPr txBox="1"/>
            <p:nvPr/>
          </p:nvSpPr>
          <p:spPr>
            <a:xfrm>
              <a:off x="3048000" y="4931220"/>
              <a:ext cx="2209800" cy="40011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noProof="0" dirty="0" smtClean="0"/>
                <a:t>5</a:t>
              </a:r>
              <a:r>
                <a:rPr kumimoji="0" lang="en-US" sz="2000" b="0" i="0" u="none" strike="noStrike" kern="0" cap="none" spc="0" normalizeH="0" baseline="0" noProof="0" dirty="0" smtClean="0">
                  <a:ln>
                    <a:noFill/>
                  </a:ln>
                  <a:effectLst/>
                  <a:uLnTx/>
                  <a:uFillTx/>
                </a:rPr>
                <a:t>. Send</a:t>
              </a:r>
              <a:r>
                <a:rPr lang="en-US" sz="2000" kern="0" dirty="0" smtClean="0"/>
                <a:t> </a:t>
              </a:r>
              <a:r>
                <a:rPr kumimoji="0" lang="en-US" sz="2000" b="0" i="0" u="none" strike="noStrike" kern="0" cap="none" spc="0" normalizeH="0" baseline="0" noProof="0" dirty="0" smtClean="0">
                  <a:ln>
                    <a:noFill/>
                  </a:ln>
                  <a:effectLst/>
                  <a:uLnTx/>
                  <a:uFillTx/>
                </a:rPr>
                <a:t>claims</a:t>
              </a:r>
              <a:endParaRPr kumimoji="0" lang="en-US" sz="2000" b="0" i="0" u="none" strike="noStrike" kern="0" cap="none" spc="0" normalizeH="0" baseline="0" noProof="0" dirty="0">
                <a:ln>
                  <a:noFill/>
                </a:ln>
                <a:effectLst/>
                <a:uLnTx/>
                <a:uFillTx/>
              </a:endParaRPr>
            </a:p>
          </p:txBody>
        </p:sp>
        <p:cxnSp>
          <p:nvCxnSpPr>
            <p:cNvPr id="47" name="Straight Arrow Connector 46"/>
            <p:cNvCxnSpPr/>
            <p:nvPr/>
          </p:nvCxnSpPr>
          <p:spPr>
            <a:xfrm>
              <a:off x="2209800" y="5331330"/>
              <a:ext cx="3429000" cy="1588"/>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9" name="Group 50"/>
          <p:cNvGrpSpPr/>
          <p:nvPr/>
        </p:nvGrpSpPr>
        <p:grpSpPr>
          <a:xfrm>
            <a:off x="5867400" y="3200400"/>
            <a:ext cx="2527297" cy="1323439"/>
            <a:chOff x="4612919" y="3102419"/>
            <a:chExt cx="3809620" cy="1529033"/>
          </a:xfrm>
        </p:grpSpPr>
        <p:cxnSp>
          <p:nvCxnSpPr>
            <p:cNvPr id="48" name="Straight Arrow Connector 47"/>
            <p:cNvCxnSpPr/>
            <p:nvPr/>
          </p:nvCxnSpPr>
          <p:spPr>
            <a:xfrm rot="16200000" flipV="1">
              <a:off x="4381484" y="3333854"/>
              <a:ext cx="1496640" cy="1033769"/>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5072367" y="3102419"/>
              <a:ext cx="3350172" cy="1529033"/>
            </a:xfrm>
            <a:prstGeom prst="rect">
              <a:avLst/>
            </a:prstGeom>
            <a:noFill/>
          </p:spPr>
          <p:txBody>
            <a:bodyPr wrap="square" rtlCol="0">
              <a:spAutoFit/>
            </a:bodyPr>
            <a:lstStyle/>
            <a:p>
              <a:pPr marL="342900" marR="0" lvl="0" indent="-342900" defTabSz="914400" eaLnBrk="1" fontAlgn="auto" latinLnBrk="0" hangingPunct="1">
                <a:lnSpc>
                  <a:spcPct val="100000"/>
                </a:lnSpc>
                <a:spcBef>
                  <a:spcPts val="0"/>
                </a:spcBef>
                <a:spcAft>
                  <a:spcPts val="0"/>
                </a:spcAft>
                <a:buClrTx/>
                <a:buSzTx/>
                <a:buFontTx/>
                <a:buAutoNum type="arabicPeriod"/>
                <a:tabLst/>
                <a:defRPr/>
              </a:pPr>
              <a:r>
                <a:rPr lang="en-US" sz="2000" kern="0" dirty="0" smtClean="0"/>
                <a:t>Establish relationship using metadata</a:t>
              </a:r>
              <a:endParaRPr kumimoji="0" lang="en-US" sz="2000" b="0" i="0" u="none" strike="noStrike" kern="0" cap="none" spc="0" normalizeH="0" baseline="0" noProof="0" dirty="0">
                <a:ln>
                  <a:noFill/>
                </a:ln>
                <a:effectLst/>
                <a:uLnTx/>
                <a:uFillTx/>
              </a:endParaRPr>
            </a:p>
          </p:txBody>
        </p:sp>
      </p:grpSp>
      <p:grpSp>
        <p:nvGrpSpPr>
          <p:cNvPr id="10" name="Group 58"/>
          <p:cNvGrpSpPr/>
          <p:nvPr/>
        </p:nvGrpSpPr>
        <p:grpSpPr>
          <a:xfrm>
            <a:off x="3886200" y="4800600"/>
            <a:ext cx="3605261" cy="521854"/>
            <a:chOff x="2209800" y="4800600"/>
            <a:chExt cx="3605261" cy="521854"/>
          </a:xfrm>
        </p:grpSpPr>
        <p:sp>
          <p:nvSpPr>
            <p:cNvPr id="57" name="Freeform 56"/>
            <p:cNvSpPr/>
            <p:nvPr/>
          </p:nvSpPr>
          <p:spPr>
            <a:xfrm>
              <a:off x="2209800" y="4800600"/>
              <a:ext cx="3605261" cy="521854"/>
            </a:xfrm>
            <a:custGeom>
              <a:avLst/>
              <a:gdLst>
                <a:gd name="connsiteX0" fmla="*/ 0 w 3605261"/>
                <a:gd name="connsiteY0" fmla="*/ 186267 h 661939"/>
                <a:gd name="connsiteX1" fmla="*/ 2909454 w 3605261"/>
                <a:gd name="connsiteY1" fmla="*/ 66194 h 661939"/>
                <a:gd name="connsiteX2" fmla="*/ 3121891 w 3605261"/>
                <a:gd name="connsiteY2" fmla="*/ 583430 h 661939"/>
                <a:gd name="connsiteX3" fmla="*/ 9236 w 3605261"/>
                <a:gd name="connsiteY3" fmla="*/ 537249 h 661939"/>
              </a:gdLst>
              <a:ahLst/>
              <a:cxnLst>
                <a:cxn ang="0">
                  <a:pos x="connsiteX0" y="connsiteY0"/>
                </a:cxn>
                <a:cxn ang="0">
                  <a:pos x="connsiteX1" y="connsiteY1"/>
                </a:cxn>
                <a:cxn ang="0">
                  <a:pos x="connsiteX2" y="connsiteY2"/>
                </a:cxn>
                <a:cxn ang="0">
                  <a:pos x="connsiteX3" y="connsiteY3"/>
                </a:cxn>
              </a:cxnLst>
              <a:rect l="l" t="t" r="r" b="b"/>
              <a:pathLst>
                <a:path w="3605261" h="661939">
                  <a:moveTo>
                    <a:pt x="0" y="186267"/>
                  </a:moveTo>
                  <a:cubicBezTo>
                    <a:pt x="1194569" y="93133"/>
                    <a:pt x="2389139" y="0"/>
                    <a:pt x="2909454" y="66194"/>
                  </a:cubicBezTo>
                  <a:cubicBezTo>
                    <a:pt x="3429769" y="132388"/>
                    <a:pt x="3605261" y="504921"/>
                    <a:pt x="3121891" y="583430"/>
                  </a:cubicBezTo>
                  <a:cubicBezTo>
                    <a:pt x="2638521" y="661939"/>
                    <a:pt x="1323878" y="599594"/>
                    <a:pt x="9236" y="537249"/>
                  </a:cubicBezTo>
                </a:path>
              </a:pathLst>
            </a:cu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TextBox 57"/>
            <p:cNvSpPr txBox="1"/>
            <p:nvPr/>
          </p:nvSpPr>
          <p:spPr>
            <a:xfrm>
              <a:off x="3200400" y="4876800"/>
              <a:ext cx="1685398" cy="400110"/>
            </a:xfrm>
            <a:prstGeom prst="rect">
              <a:avLst/>
            </a:prstGeom>
            <a:noFill/>
            <a:ln>
              <a:noFill/>
            </a:ln>
          </p:spPr>
          <p:txBody>
            <a:bodyPr wrap="none" rtlCol="0">
              <a:spAutoFit/>
            </a:bodyPr>
            <a:lstStyle/>
            <a:p>
              <a:r>
                <a:rPr lang="en-US" sz="2000" dirty="0" smtClean="0"/>
                <a:t>2.  Read policy</a:t>
              </a:r>
              <a:endParaRPr lang="en-US" sz="2000" dirty="0"/>
            </a:p>
          </p:txBody>
        </p:sp>
      </p:grpSp>
      <p:cxnSp>
        <p:nvCxnSpPr>
          <p:cNvPr id="60" name="Shape 59"/>
          <p:cNvCxnSpPr>
            <a:stCxn id="7" idx="0"/>
            <a:endCxn id="43" idx="3"/>
          </p:cNvCxnSpPr>
          <p:nvPr/>
        </p:nvCxnSpPr>
        <p:spPr>
          <a:xfrm rot="16200000" flipV="1">
            <a:off x="5600208" y="2279061"/>
            <a:ext cx="2645220" cy="2201897"/>
          </a:xfrm>
          <a:prstGeom prst="bentConnector2">
            <a:avLst/>
          </a:prstGeom>
          <a:noFill/>
          <a:ln w="25400" cap="flat" cmpd="sng" algn="ctr">
            <a:solidFill>
              <a:schemeClr val="tx1"/>
            </a:solidFill>
            <a:prstDash val="sysDash"/>
            <a:tailEnd type="arrow"/>
          </a:ln>
          <a:effectLst/>
        </p:spPr>
      </p:cxnSp>
      <p:sp>
        <p:nvSpPr>
          <p:cNvPr id="61" name="TextBox 60"/>
          <p:cNvSpPr txBox="1"/>
          <p:nvPr/>
        </p:nvSpPr>
        <p:spPr>
          <a:xfrm>
            <a:off x="8077200" y="2667000"/>
            <a:ext cx="63350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1" u="none" strike="noStrike" kern="0" cap="none" spc="0" normalizeH="0" baseline="0" noProof="0" dirty="0" smtClean="0">
                <a:ln>
                  <a:noFill/>
                </a:ln>
                <a:effectLst/>
                <a:uLnTx/>
                <a:uFillTx/>
              </a:rPr>
              <a:t>trust</a:t>
            </a:r>
            <a:endParaRPr kumimoji="0" lang="en-US" sz="1800" b="0" i="1" u="none" strike="noStrike" kern="0" cap="none" spc="0" normalizeH="0" baseline="0" noProof="0" dirty="0">
              <a:ln>
                <a:noFill/>
              </a:ln>
              <a:effectLst/>
              <a:uLnTx/>
              <a:uFillTx/>
            </a:endParaRPr>
          </a:p>
        </p:txBody>
      </p:sp>
      <p:sp>
        <p:nvSpPr>
          <p:cNvPr id="65" name="TextBox 64"/>
          <p:cNvSpPr txBox="1"/>
          <p:nvPr/>
        </p:nvSpPr>
        <p:spPr>
          <a:xfrm rot="18611438">
            <a:off x="3314558" y="3811629"/>
            <a:ext cx="1527982"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noProof="0" dirty="0" smtClean="0"/>
              <a:t>4</a:t>
            </a:r>
            <a:r>
              <a:rPr kumimoji="0" lang="en-US" sz="2000" b="0" i="0" u="none" strike="noStrike" kern="0" cap="none" spc="0" normalizeH="0" baseline="0" noProof="0" dirty="0" smtClean="0">
                <a:ln>
                  <a:noFill/>
                </a:ln>
                <a:effectLst/>
                <a:uLnTx/>
                <a:uFillTx/>
              </a:rPr>
              <a:t>. Get claims</a:t>
            </a:r>
            <a:endParaRPr kumimoji="0" lang="en-US" sz="2000" b="0" i="0" u="none" strike="noStrike" kern="0" cap="none" spc="0" normalizeH="0" baseline="0" noProof="0" dirty="0">
              <a:ln>
                <a:noFill/>
              </a:ln>
              <a:effectLst/>
              <a:uLnTx/>
              <a:uFillTx/>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5" grpId="0"/>
    </p:bldLst>
  </p:timing>
</p:sld>
</file>

<file path=ppt/theme/theme1.xml><?xml version="1.0" encoding="utf-8"?>
<a:theme xmlns:a="http://schemas.openxmlformats.org/drawingml/2006/main" name="PPP_STECH_TXT_Access_Granted">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PPP_STECH_TXT_Access_Granted</Template>
  <TotalTime>141</TotalTime>
  <Words>1100</Words>
  <Application>Microsoft Office PowerPoint</Application>
  <PresentationFormat>On-screen Show (4:3)</PresentationFormat>
  <Paragraphs>178</Paragraphs>
  <Slides>24</Slides>
  <Notes>13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PPP_STECH_TXT_Access_Granted</vt:lpstr>
      <vt:lpstr>Securing Your Applications  and Web Services with the  Geneva Framework</vt:lpstr>
      <vt:lpstr>About Me</vt:lpstr>
      <vt:lpstr>Agenda</vt:lpstr>
      <vt:lpstr>Challenges In Identity</vt:lpstr>
      <vt:lpstr>Challenge:  Getting Information About the User</vt:lpstr>
      <vt:lpstr>Challenge:  Federation</vt:lpstr>
      <vt:lpstr>Challenge:  Identity Delegation</vt:lpstr>
      <vt:lpstr>Claims-Based Access Model</vt:lpstr>
      <vt:lpstr>Claims-Based Access Model</vt:lpstr>
      <vt:lpstr>Role Of Security Token Services</vt:lpstr>
      <vt:lpstr>Building a Passive STS</vt:lpstr>
      <vt:lpstr>Building a Passive STS</vt:lpstr>
      <vt:lpstr>Securing an ASP.NET Application</vt:lpstr>
      <vt:lpstr>Getting Information About User</vt:lpstr>
      <vt:lpstr>Securing an ASP.NET Application</vt:lpstr>
      <vt:lpstr>Securing an WCF Service</vt:lpstr>
      <vt:lpstr>Securing a WCF Service</vt:lpstr>
      <vt:lpstr>Calling a WCF Service using Identity Delegation</vt:lpstr>
      <vt:lpstr>Calling a WCF Service using Identity Delegation</vt:lpstr>
      <vt:lpstr>Calling a WCF Service using Identity Delegation</vt:lpstr>
      <vt:lpstr>"Geneva" Schedule</vt:lpstr>
      <vt:lpstr>Review</vt:lpstr>
      <vt:lpstr>PDC Presentations About Identity</vt:lpstr>
      <vt:lpstr>Contact Info</vt:lpstr>
    </vt:vector>
  </TitlesOfParts>
  <Company>EDS: UAF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Securing You Applications  and Web Services with the  Geneva Framework</dc:title>
  <dc:creator>Jim Lavin</dc:creator>
  <cp:lastModifiedBy>Jim Lavin</cp:lastModifiedBy>
  <cp:revision>20</cp:revision>
  <dcterms:created xsi:type="dcterms:W3CDTF">2009-03-05T19:28:31Z</dcterms:created>
  <dcterms:modified xsi:type="dcterms:W3CDTF">2009-03-11T23:01:35Z</dcterms:modified>
</cp:coreProperties>
</file>